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81"/>
  </p:notesMasterIdLst>
  <p:sldIdLst>
    <p:sldId id="258" r:id="rId2"/>
    <p:sldId id="355" r:id="rId3"/>
    <p:sldId id="328" r:id="rId4"/>
    <p:sldId id="327" r:id="rId5"/>
    <p:sldId id="330" r:id="rId6"/>
    <p:sldId id="329" r:id="rId7"/>
    <p:sldId id="331" r:id="rId8"/>
    <p:sldId id="386" r:id="rId9"/>
    <p:sldId id="271" r:id="rId10"/>
    <p:sldId id="266" r:id="rId11"/>
    <p:sldId id="267" r:id="rId12"/>
    <p:sldId id="268" r:id="rId13"/>
    <p:sldId id="269" r:id="rId14"/>
    <p:sldId id="272" r:id="rId15"/>
    <p:sldId id="276" r:id="rId16"/>
    <p:sldId id="333" r:id="rId17"/>
    <p:sldId id="387" r:id="rId18"/>
    <p:sldId id="285" r:id="rId19"/>
    <p:sldId id="300" r:id="rId20"/>
    <p:sldId id="301" r:id="rId21"/>
    <p:sldId id="307" r:id="rId22"/>
    <p:sldId id="308" r:id="rId23"/>
    <p:sldId id="388" r:id="rId24"/>
    <p:sldId id="389" r:id="rId25"/>
    <p:sldId id="309" r:id="rId26"/>
    <p:sldId id="369" r:id="rId27"/>
    <p:sldId id="368" r:id="rId28"/>
    <p:sldId id="312" r:id="rId29"/>
    <p:sldId id="310" r:id="rId30"/>
    <p:sldId id="370" r:id="rId31"/>
    <p:sldId id="393" r:id="rId32"/>
    <p:sldId id="339" r:id="rId33"/>
    <p:sldId id="316" r:id="rId34"/>
    <p:sldId id="315" r:id="rId35"/>
    <p:sldId id="390" r:id="rId36"/>
    <p:sldId id="391" r:id="rId37"/>
    <p:sldId id="392" r:id="rId38"/>
    <p:sldId id="347" r:id="rId39"/>
    <p:sldId id="394" r:id="rId40"/>
    <p:sldId id="343" r:id="rId41"/>
    <p:sldId id="344" r:id="rId42"/>
    <p:sldId id="324" r:id="rId43"/>
    <p:sldId id="325" r:id="rId44"/>
    <p:sldId id="323" r:id="rId45"/>
    <p:sldId id="314" r:id="rId46"/>
    <p:sldId id="340" r:id="rId47"/>
    <p:sldId id="341" r:id="rId48"/>
    <p:sldId id="342" r:id="rId49"/>
    <p:sldId id="299" r:id="rId50"/>
    <p:sldId id="395" r:id="rId51"/>
    <p:sldId id="363" r:id="rId52"/>
    <p:sldId id="351" r:id="rId53"/>
    <p:sldId id="350" r:id="rId54"/>
    <p:sldId id="353" r:id="rId55"/>
    <p:sldId id="356" r:id="rId56"/>
    <p:sldId id="396" r:id="rId57"/>
    <p:sldId id="397" r:id="rId58"/>
    <p:sldId id="398" r:id="rId59"/>
    <p:sldId id="399" r:id="rId60"/>
    <p:sldId id="400" r:id="rId61"/>
    <p:sldId id="401" r:id="rId62"/>
    <p:sldId id="357" r:id="rId63"/>
    <p:sldId id="358" r:id="rId64"/>
    <p:sldId id="402" r:id="rId65"/>
    <p:sldId id="403" r:id="rId66"/>
    <p:sldId id="404" r:id="rId67"/>
    <p:sldId id="359" r:id="rId68"/>
    <p:sldId id="360" r:id="rId69"/>
    <p:sldId id="361" r:id="rId70"/>
    <p:sldId id="362" r:id="rId71"/>
    <p:sldId id="364" r:id="rId72"/>
    <p:sldId id="365" r:id="rId73"/>
    <p:sldId id="372" r:id="rId74"/>
    <p:sldId id="383" r:id="rId75"/>
    <p:sldId id="366" r:id="rId76"/>
    <p:sldId id="376" r:id="rId77"/>
    <p:sldId id="380" r:id="rId78"/>
    <p:sldId id="381" r:id="rId79"/>
    <p:sldId id="373" r:id="rId80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27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 horzBarState="maximized">
    <p:restoredLeft sz="6588" autoAdjust="0"/>
    <p:restoredTop sz="94660"/>
  </p:normalViewPr>
  <p:slideViewPr>
    <p:cSldViewPr snapToGrid="0">
      <p:cViewPr varScale="1">
        <p:scale>
          <a:sx n="78" d="100"/>
          <a:sy n="78" d="100"/>
        </p:scale>
        <p:origin x="1066" y="3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presProps" Target="presProps.xml"/></Relationships>
</file>

<file path=ppt/media/hdphoto1.wdp>
</file>

<file path=ppt/media/image10.png>
</file>

<file path=ppt/media/image100.png>
</file>

<file path=ppt/media/image101.png>
</file>

<file path=ppt/media/image102.jpeg>
</file>

<file path=ppt/media/image103.png>
</file>

<file path=ppt/media/image104.png>
</file>

<file path=ppt/media/image105.png>
</file>

<file path=ppt/media/image106.tiff>
</file>

<file path=ppt/media/image107.tiff>
</file>

<file path=ppt/media/image108.tiff>
</file>

<file path=ppt/media/image109.png>
</file>

<file path=ppt/media/image11.png>
</file>

<file path=ppt/media/image110.png>
</file>

<file path=ppt/media/image111.tiff>
</file>

<file path=ppt/media/image112.tiff>
</file>

<file path=ppt/media/image113.tiff>
</file>

<file path=ppt/media/image114.jpeg>
</file>

<file path=ppt/media/image16.png>
</file>

<file path=ppt/media/image17.jpeg>
</file>

<file path=ppt/media/image18.png>
</file>

<file path=ppt/media/image19.png>
</file>

<file path=ppt/media/image20.png>
</file>

<file path=ppt/media/image21.png>
</file>

<file path=ppt/media/image22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tiff>
</file>

<file path=ppt/media/image37.png>
</file>

<file path=ppt/media/image38.png>
</file>

<file path=ppt/media/image38.tiff>
</file>

<file path=ppt/media/image39.png>
</file>

<file path=ppt/media/image39.tiff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0.png>
</file>

<file path=ppt/media/image48.png>
</file>

<file path=ppt/media/image49.png>
</file>

<file path=ppt/media/image490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70.png>
</file>

<file path=ppt/media/image58.png>
</file>

<file path=ppt/media/image59.png>
</file>

<file path=ppt/media/image6.png>
</file>

<file path=ppt/media/image60.png>
</file>

<file path=ppt/media/image61.png>
</file>

<file path=ppt/media/image610.png>
</file>

<file path=ppt/media/image62.png>
</file>

<file path=ppt/media/image63.png>
</file>

<file path=ppt/media/image64.png>
</file>

<file path=ppt/media/image65.png>
</file>

<file path=ppt/media/image66.png>
</file>

<file path=ppt/media/image660.png>
</file>

<file path=ppt/media/image661.png>
</file>

<file path=ppt/media/image67.png>
</file>

<file path=ppt/media/image670.png>
</file>

<file path=ppt/media/image671.png>
</file>

<file path=ppt/media/image68.png>
</file>

<file path=ppt/media/image680.png>
</file>

<file path=ppt/media/image681.png>
</file>

<file path=ppt/media/image69.png>
</file>

<file path=ppt/media/image690.png>
</file>

<file path=ppt/media/image691.png>
</file>

<file path=ppt/media/image7.png>
</file>

<file path=ppt/media/image70.png>
</file>

<file path=ppt/media/image700.png>
</file>

<file path=ppt/media/image701.png>
</file>

<file path=ppt/media/image71.png>
</file>

<file path=ppt/media/image72.png>
</file>

<file path=ppt/media/image73.png>
</file>

<file path=ppt/media/image730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1.png>
</file>

<file path=ppt/media/image83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B7D6DDD3-D7E9-488B-B626-1E8285E424D8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65CF6084-2C3C-4FE7-B181-D16A34290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425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0" y="6171231"/>
            <a:ext cx="12192000" cy="697337"/>
          </a:xfrm>
          <a:prstGeom prst="rect">
            <a:avLst/>
          </a:prstGeom>
          <a:solidFill>
            <a:srgbClr val="57068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17" name="Rectangle 16"/>
          <p:cNvSpPr/>
          <p:nvPr userDrawn="1"/>
        </p:nvSpPr>
        <p:spPr>
          <a:xfrm>
            <a:off x="15" y="6094179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64" y="6292310"/>
            <a:ext cx="2113225" cy="334949"/>
          </a:xfrm>
          <a:prstGeom prst="rect">
            <a:avLst/>
          </a:prstGeom>
        </p:spPr>
      </p:pic>
      <p:pic>
        <p:nvPicPr>
          <p:cNvPr id="15" name="Picture 14" descr="final-logo-3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1914" y="6270691"/>
            <a:ext cx="1117381" cy="817404"/>
          </a:xfrm>
          <a:prstGeom prst="rect">
            <a:avLst/>
          </a:prstGeom>
        </p:spPr>
      </p:pic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46794" y="6314268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91440" indent="-91440">
              <a:buSzPct val="100000"/>
              <a:buFont typeface="Wingdings" panose="05000000000000000000" pitchFamily="2" charset="2"/>
              <a:buChar char="q"/>
              <a:defRPr/>
            </a:lvl1pPr>
          </a:lstStyle>
          <a:p>
            <a:pPr lvl="0"/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0" y="6339080"/>
            <a:ext cx="12192000" cy="518920"/>
          </a:xfrm>
          <a:prstGeom prst="rect">
            <a:avLst/>
          </a:prstGeom>
          <a:solidFill>
            <a:srgbClr val="57068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15" y="627259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7" name="Picture 16" descr="final-logo-3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1914" y="6379551"/>
            <a:ext cx="1117381" cy="81740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45" y="6405564"/>
            <a:ext cx="2113225" cy="334949"/>
          </a:xfrm>
          <a:prstGeom prst="rect">
            <a:avLst/>
          </a:prstGeom>
        </p:spPr>
      </p:pic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46794" y="6314268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54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06019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14193"/>
            <a:ext cx="4937760" cy="33782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14193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339080"/>
            <a:ext cx="12192000" cy="518920"/>
          </a:xfrm>
          <a:prstGeom prst="rect">
            <a:avLst/>
          </a:prstGeom>
          <a:solidFill>
            <a:srgbClr val="57068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11" name="Rectangle 10"/>
          <p:cNvSpPr/>
          <p:nvPr userDrawn="1"/>
        </p:nvSpPr>
        <p:spPr>
          <a:xfrm>
            <a:off x="15" y="627259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2682" y="6508672"/>
            <a:ext cx="984019" cy="273844"/>
          </a:xfrm>
          <a:prstGeom prst="rect">
            <a:avLst/>
          </a:prstGeom>
        </p:spPr>
        <p:txBody>
          <a:bodyPr vert="horz" lIns="68567" tIns="34289" rIns="68567" bIns="34289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07" y="6405564"/>
            <a:ext cx="2113225" cy="334949"/>
          </a:xfrm>
          <a:prstGeom prst="rect">
            <a:avLst/>
          </a:prstGeom>
        </p:spPr>
      </p:pic>
      <p:pic>
        <p:nvPicPr>
          <p:cNvPr id="16" name="Picture 15" descr="final-logo-3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2543" y="6446621"/>
            <a:ext cx="923615" cy="67565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6160663"/>
            <a:ext cx="12192000" cy="697337"/>
          </a:xfrm>
          <a:prstGeom prst="rect">
            <a:avLst/>
          </a:prstGeom>
          <a:solidFill>
            <a:srgbClr val="57068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sp>
        <p:nvSpPr>
          <p:cNvPr id="9" name="Rectangle 8"/>
          <p:cNvSpPr/>
          <p:nvPr/>
        </p:nvSpPr>
        <p:spPr>
          <a:xfrm>
            <a:off x="15" y="6094179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21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539277"/>
            <a:ext cx="10058400" cy="432981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46794" y="6314268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097280" y="14330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07" y="6307398"/>
            <a:ext cx="2113225" cy="334949"/>
          </a:xfrm>
          <a:prstGeom prst="rect">
            <a:avLst/>
          </a:prstGeom>
        </p:spPr>
      </p:pic>
      <p:pic>
        <p:nvPicPr>
          <p:cNvPr id="15" name="Picture 14" descr="final-logo-3.eps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1914" y="6270691"/>
            <a:ext cx="1117381" cy="81740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www.mitpressjournals.org/doi/pdf/10.1162/NECO_a_00990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0.emf"/><Relationship Id="rId2" Type="http://schemas.openxmlformats.org/officeDocument/2006/relationships/hyperlink" Target="https://github.com/vdumoulin/conv_arithmetic/blob/master/README.md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7" Type="http://schemas.openxmlformats.org/officeDocument/2006/relationships/image" Target="../media/image37.png"/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iff"/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4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mazon_Mechanical_Turk" TargetMode="External"/><Relationship Id="rId2" Type="http://schemas.openxmlformats.org/officeDocument/2006/relationships/hyperlink" Target="https://qz.com/1034972/the-data-that-changed-the-direction-of-ai-research-and-possibly-the-world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47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8.png"/><Relationship Id="rId4" Type="http://schemas.openxmlformats.org/officeDocument/2006/relationships/image" Target="../media/image49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57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8.png"/><Relationship Id="rId4" Type="http://schemas.openxmlformats.org/officeDocument/2006/relationships/image" Target="../media/image66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1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5.png"/><Relationship Id="rId4" Type="http://schemas.openxmlformats.org/officeDocument/2006/relationships/image" Target="../media/image6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7" Type="http://schemas.openxmlformats.org/officeDocument/2006/relationships/image" Target="../media/image701.png"/><Relationship Id="rId2" Type="http://schemas.openxmlformats.org/officeDocument/2006/relationships/image" Target="../media/image66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91.png"/><Relationship Id="rId5" Type="http://schemas.openxmlformats.org/officeDocument/2006/relationships/image" Target="../media/image681.png"/><Relationship Id="rId4" Type="http://schemas.openxmlformats.org/officeDocument/2006/relationships/image" Target="../media/image671.pn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3" Type="http://schemas.openxmlformats.org/officeDocument/2006/relationships/image" Target="../media/image670.png"/><Relationship Id="rId7" Type="http://schemas.openxmlformats.org/officeDocument/2006/relationships/image" Target="../media/image71.png"/><Relationship Id="rId12" Type="http://schemas.openxmlformats.org/officeDocument/2006/relationships/image" Target="../media/image76.png"/><Relationship Id="rId2" Type="http://schemas.openxmlformats.org/officeDocument/2006/relationships/image" Target="../media/image6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0.png"/><Relationship Id="rId11" Type="http://schemas.openxmlformats.org/officeDocument/2006/relationships/image" Target="../media/image75.png"/><Relationship Id="rId5" Type="http://schemas.openxmlformats.org/officeDocument/2006/relationships/image" Target="../media/image690.png"/><Relationship Id="rId10" Type="http://schemas.openxmlformats.org/officeDocument/2006/relationships/image" Target="../media/image74.png"/><Relationship Id="rId4" Type="http://schemas.openxmlformats.org/officeDocument/2006/relationships/image" Target="../media/image680.png"/><Relationship Id="rId9" Type="http://schemas.openxmlformats.org/officeDocument/2006/relationships/image" Target="../media/image730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gluon.mxnet.io/chapter04_convolutional-neural-networks/cnn-batch-norm-scratch.html" TargetMode="External"/><Relationship Id="rId2" Type="http://schemas.openxmlformats.org/officeDocument/2006/relationships/hyperlink" Target="https://blog.paperspace.com/busting-the-myths-about-batch-normalization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dblp.uni-trier.de/pers/hd/s/Szegedy:Christian" TargetMode="External"/><Relationship Id="rId5" Type="http://schemas.openxmlformats.org/officeDocument/2006/relationships/hyperlink" Target="http://dblp.uni-trier.de/pers/hd/i/Ioffe:Sergey" TargetMode="External"/><Relationship Id="rId4" Type="http://schemas.openxmlformats.org/officeDocument/2006/relationships/image" Target="../media/image81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hyperlink" Target="https://arxiv.org/pdf/1502.03167v3.pdf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hyperlink" Target="http://jmlr.org/papers/volume15/srivastava14a/srivastava14a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4.emf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hyperlink" Target="http://www.robots.ox.ac.uk/~vgg/research/very_deep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0.emf"/><Relationship Id="rId4" Type="http://schemas.openxmlformats.org/officeDocument/2006/relationships/hyperlink" Target="http://arxiv.org/pdf/1409.1556" TargetMode="Externa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hyperlink" Target="http://web.cse.ohio-state.edu/~panda.2/5194/slides/2.c.GoogLeNet.pdf" TargetMode="Externa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1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2.jpe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5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tiff"/><Relationship Id="rId2" Type="http://schemas.openxmlformats.org/officeDocument/2006/relationships/image" Target="../media/image106.tif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tiff"/><Relationship Id="rId2" Type="http://schemas.openxmlformats.org/officeDocument/2006/relationships/image" Target="../media/image108.tif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tif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tif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tiff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Unit 10. Convolutional and </a:t>
            </a:r>
            <a:br>
              <a:rPr lang="en-US" sz="6600" dirty="0"/>
            </a:br>
            <a:r>
              <a:rPr lang="en-US" sz="6600" dirty="0"/>
              <a:t>Deep Neural Networks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EE-</a:t>
            </a:r>
            <a:r>
              <a:rPr lang="en-US" dirty="0" err="1"/>
              <a:t>uy</a:t>
            </a:r>
            <a:r>
              <a:rPr lang="en-US" dirty="0"/>
              <a:t> 4563/EL-GY 9143:  Introduction to machine learning</a:t>
            </a:r>
          </a:p>
          <a:p>
            <a:r>
              <a:rPr lang="en-US" dirty="0"/>
              <a:t>Prof. Sundeep rangan </a:t>
            </a:r>
            <a:br>
              <a:rPr lang="en-US" dirty="0"/>
            </a:br>
            <a:r>
              <a:rPr lang="en-US" dirty="0"/>
              <a:t>modifications by Yao Wang (NYU), Phil Schniter (OSU)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293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Review of Neural Networks: Output Layer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51" y="2050999"/>
            <a:ext cx="6049861" cy="2651154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986016" y="1655632"/>
            <a:ext cx="4741793" cy="4329817"/>
          </a:xfrm>
        </p:spPr>
        <p:txBody>
          <a:bodyPr/>
          <a:lstStyle/>
          <a:p>
            <a:r>
              <a:rPr lang="en-US" dirty="0"/>
              <a:t>Two-layer neural networks:</a:t>
            </a:r>
          </a:p>
          <a:p>
            <a:pPr lvl="1"/>
            <a:r>
              <a:rPr lang="en-US" dirty="0"/>
              <a:t>Implement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nonlinear</a:t>
            </a:r>
            <a:r>
              <a:rPr lang="en-US" dirty="0"/>
              <a:t> boundaries</a:t>
            </a:r>
          </a:p>
          <a:p>
            <a:pPr lvl="1"/>
            <a:r>
              <a:rPr lang="en-US" dirty="0"/>
              <a:t>Built from intersections of linear regions </a:t>
            </a:r>
          </a:p>
          <a:p>
            <a:endParaRPr lang="en-US" dirty="0"/>
          </a:p>
          <a:p>
            <a:r>
              <a:rPr lang="en-US" dirty="0"/>
              <a:t>Picture to left:</a:t>
            </a:r>
          </a:p>
          <a:p>
            <a:pPr lvl="1"/>
            <a:r>
              <a:rPr lang="en-US" dirty="0"/>
              <a:t>Output of </a:t>
            </a:r>
            <a:r>
              <a:rPr lang="en-US" dirty="0" err="1"/>
              <a:t>Tensorboard</a:t>
            </a:r>
            <a:endParaRPr lang="en-US" dirty="0"/>
          </a:p>
          <a:p>
            <a:pPr lvl="1"/>
            <a:r>
              <a:rPr lang="en-US" dirty="0"/>
              <a:t>Tool in </a:t>
            </a:r>
            <a:r>
              <a:rPr lang="en-US" dirty="0" err="1"/>
              <a:t>TensorFlow</a:t>
            </a:r>
            <a:endParaRPr lang="en-US" dirty="0"/>
          </a:p>
          <a:p>
            <a:pPr lvl="1"/>
            <a:r>
              <a:rPr lang="en-US" dirty="0"/>
              <a:t>Provided for visualizing neural nets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06679" y="5335398"/>
            <a:ext cx="48666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</a:t>
            </a:r>
            <a:r>
              <a:rPr lang="en-US" dirty="0" err="1"/>
              <a:t>Kaz</a:t>
            </a:r>
            <a:r>
              <a:rPr lang="en-US" dirty="0"/>
              <a:t> Sato, “Google Cloud Platform Empowers</a:t>
            </a:r>
          </a:p>
          <a:p>
            <a:r>
              <a:rPr lang="en-US" dirty="0" err="1"/>
              <a:t>TensorFlow</a:t>
            </a:r>
            <a:r>
              <a:rPr lang="en-US" dirty="0"/>
              <a:t> and Machine Learning”</a:t>
            </a:r>
          </a:p>
        </p:txBody>
      </p:sp>
    </p:spTree>
    <p:extLst>
      <p:ext uri="{BB962C8B-B14F-4D97-AF65-F5344CB8AC3E}">
        <p14:creationId xmlns:p14="http://schemas.microsoft.com/office/powerpoint/2010/main" val="281178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about a More Complicated Region?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3102" y="1723968"/>
            <a:ext cx="3902850" cy="389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996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Multiple Layers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12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300" y="1616341"/>
            <a:ext cx="6718157" cy="3994191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576456" y="1535185"/>
            <a:ext cx="3579223" cy="4333909"/>
          </a:xfrm>
        </p:spPr>
        <p:txBody>
          <a:bodyPr/>
          <a:lstStyle/>
          <a:p>
            <a:r>
              <a:rPr lang="en-US" dirty="0"/>
              <a:t>More hidden layers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Hierarchies</a:t>
            </a:r>
            <a:r>
              <a:rPr lang="en-US" dirty="0"/>
              <a:t> of features</a:t>
            </a:r>
          </a:p>
          <a:p>
            <a:r>
              <a:rPr lang="en-US" dirty="0"/>
              <a:t>Generate very complex shapes</a:t>
            </a:r>
          </a:p>
        </p:txBody>
      </p:sp>
    </p:spTree>
    <p:extLst>
      <p:ext uri="{BB962C8B-B14F-4D97-AF65-F5344CB8AC3E}">
        <p14:creationId xmlns:p14="http://schemas.microsoft.com/office/powerpoint/2010/main" val="11462338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you Classify This?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13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0361" y="1712510"/>
            <a:ext cx="4062150" cy="3936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3606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Deep</a:t>
            </a:r>
            <a:r>
              <a:rPr lang="en-US" dirty="0"/>
              <a:t> Neural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081" y="1689079"/>
            <a:ext cx="8467725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9136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Biological Inspiration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Processing in the brain uses multi-layer processing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15</a:t>
            </a:fld>
            <a:endParaRPr lang="en-US" dirty="0"/>
          </a:p>
        </p:txBody>
      </p:sp>
      <p:grpSp>
        <p:nvGrpSpPr>
          <p:cNvPr id="8" name="Group 2"/>
          <p:cNvGrpSpPr>
            <a:grpSpLocks/>
          </p:cNvGrpSpPr>
          <p:nvPr/>
        </p:nvGrpSpPr>
        <p:grpSpPr bwMode="auto">
          <a:xfrm>
            <a:off x="1744240" y="2351194"/>
            <a:ext cx="8002588" cy="3517900"/>
            <a:chOff x="898" y="1754"/>
            <a:chExt cx="12603" cy="5542"/>
          </a:xfrm>
        </p:grpSpPr>
        <p:grpSp>
          <p:nvGrpSpPr>
            <p:cNvPr id="9" name="Group 3"/>
            <p:cNvGrpSpPr>
              <a:grpSpLocks/>
            </p:cNvGrpSpPr>
            <p:nvPr/>
          </p:nvGrpSpPr>
          <p:grpSpPr bwMode="auto">
            <a:xfrm>
              <a:off x="898" y="1754"/>
              <a:ext cx="12603" cy="5542"/>
              <a:chOff x="898" y="1754"/>
              <a:chExt cx="12603" cy="5542"/>
            </a:xfrm>
          </p:grpSpPr>
          <p:sp>
            <p:nvSpPr>
              <p:cNvPr id="10" name="Freeform 4"/>
              <p:cNvSpPr>
                <a:spLocks/>
              </p:cNvSpPr>
              <p:nvPr/>
            </p:nvSpPr>
            <p:spPr bwMode="auto">
              <a:xfrm>
                <a:off x="898" y="1754"/>
                <a:ext cx="12603" cy="5542"/>
              </a:xfrm>
              <a:custGeom>
                <a:avLst/>
                <a:gdLst>
                  <a:gd name="T0" fmla="+- 0 898 898"/>
                  <a:gd name="T1" fmla="*/ T0 w 12603"/>
                  <a:gd name="T2" fmla="+- 0 1754 1754"/>
                  <a:gd name="T3" fmla="*/ 1754 h 5542"/>
                  <a:gd name="T4" fmla="+- 0 13502 898"/>
                  <a:gd name="T5" fmla="*/ T4 w 12603"/>
                  <a:gd name="T6" fmla="+- 0 1754 1754"/>
                  <a:gd name="T7" fmla="*/ 1754 h 5542"/>
                  <a:gd name="T8" fmla="+- 0 13502 898"/>
                  <a:gd name="T9" fmla="*/ T8 w 12603"/>
                  <a:gd name="T10" fmla="+- 0 7296 1754"/>
                  <a:gd name="T11" fmla="*/ 7296 h 5542"/>
                  <a:gd name="T12" fmla="+- 0 898 898"/>
                  <a:gd name="T13" fmla="*/ T12 w 12603"/>
                  <a:gd name="T14" fmla="+- 0 7296 1754"/>
                  <a:gd name="T15" fmla="*/ 7296 h 5542"/>
                  <a:gd name="T16" fmla="+- 0 898 898"/>
                  <a:gd name="T17" fmla="*/ T16 w 12603"/>
                  <a:gd name="T18" fmla="+- 0 1754 1754"/>
                  <a:gd name="T19" fmla="*/ 1754 h 5542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  <a:cxn ang="0">
                    <a:pos x="T17" y="T19"/>
                  </a:cxn>
                </a:cxnLst>
                <a:rect l="0" t="0" r="r" b="b"/>
                <a:pathLst>
                  <a:path w="12603" h="5542">
                    <a:moveTo>
                      <a:pt x="0" y="0"/>
                    </a:moveTo>
                    <a:lnTo>
                      <a:pt x="12604" y="0"/>
                    </a:lnTo>
                    <a:lnTo>
                      <a:pt x="12604" y="5542"/>
                    </a:lnTo>
                    <a:lnTo>
                      <a:pt x="0" y="55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5125" name="Picture 5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98" y="1754"/>
                <a:ext cx="12603" cy="554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24450559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F03D5-AD97-464C-B089-4C4A9F940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and Why Now?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566145E-CB47-4765-8B25-0FDC82235CF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Early history (see </a:t>
                </a:r>
                <a:r>
                  <a:rPr lang="en-US" dirty="0">
                    <a:hlinkClick r:id="rId2"/>
                  </a:rPr>
                  <a:t>article</a:t>
                </a:r>
                <a:r>
                  <a:rPr lang="en-US" dirty="0"/>
                  <a:t>):</a:t>
                </a:r>
              </a:p>
              <a:p>
                <a:pPr lvl="1"/>
                <a:r>
                  <a:rPr lang="en-US" dirty="0"/>
                  <a:t>Using multiple layers dates to 1965 (</a:t>
                </a:r>
                <a:r>
                  <a:rPr lang="en-US" dirty="0" err="1"/>
                  <a:t>Ivakhenko</a:t>
                </a:r>
                <a:r>
                  <a:rPr lang="en-US" dirty="0"/>
                  <a:t> and Lapa)  </a:t>
                </a:r>
              </a:p>
              <a:p>
                <a:pPr lvl="1"/>
                <a:r>
                  <a:rPr lang="en-US" dirty="0"/>
                  <a:t>Convolutional networks with pooling (Fukushima, 1980)</a:t>
                </a:r>
              </a:p>
              <a:p>
                <a:pPr lvl="1"/>
                <a:r>
                  <a:rPr lang="en-US" dirty="0"/>
                  <a:t>Back-propagation in deep networks:  (</a:t>
                </a:r>
                <a:r>
                  <a:rPr lang="en-US" dirty="0" err="1"/>
                  <a:t>Werbos</a:t>
                </a:r>
                <a:r>
                  <a:rPr lang="en-US" dirty="0"/>
                  <a:t> 1982, </a:t>
                </a:r>
                <a:r>
                  <a:rPr lang="en-US" dirty="0" err="1"/>
                  <a:t>LeCun</a:t>
                </a:r>
                <a:r>
                  <a:rPr lang="en-US" dirty="0"/>
                  <a:t>, 1989)</a:t>
                </a:r>
              </a:p>
              <a:p>
                <a:r>
                  <a:rPr lang="en-US" dirty="0"/>
                  <a:t>But, larger networks were a challenge:</a:t>
                </a:r>
              </a:p>
              <a:p>
                <a:pPr lvl="1"/>
                <a:r>
                  <a:rPr lang="en-US" dirty="0"/>
                  <a:t>Limited training data (Many parameters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dirty="0"/>
                  <a:t> overfitting)</a:t>
                </a:r>
              </a:p>
              <a:p>
                <a:pPr lvl="1"/>
                <a:r>
                  <a:rPr lang="en-US" dirty="0"/>
                  <a:t>Limited Computational power</a:t>
                </a:r>
              </a:p>
              <a:p>
                <a:pPr lvl="1"/>
                <a:r>
                  <a:rPr lang="en-US" dirty="0"/>
                  <a:t>Vanishing gradient:  </a:t>
                </a:r>
                <a:r>
                  <a:rPr lang="en-US" dirty="0" err="1"/>
                  <a:t>Sigmoids</a:t>
                </a:r>
                <a:r>
                  <a:rPr lang="en-US" dirty="0"/>
                  <a:t> produce gradients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≈0</m:t>
                    </m:r>
                  </m:oMath>
                </a14:m>
                <a:r>
                  <a:rPr lang="en-US" dirty="0"/>
                  <a:t> for large inputs.  </a:t>
                </a:r>
                <a:br>
                  <a:rPr lang="en-US" dirty="0"/>
                </a:br>
                <a:r>
                  <a:rPr lang="en-US" dirty="0"/>
                  <a:t>Many gradients vanish for many layers</a:t>
                </a:r>
              </a:p>
              <a:p>
                <a:r>
                  <a:rPr lang="en-US" dirty="0" err="1"/>
                  <a:t>AlexNet</a:t>
                </a:r>
                <a:r>
                  <a:rPr lang="en-US" dirty="0"/>
                  <a:t> with ImageNet introduced many solutions:</a:t>
                </a:r>
              </a:p>
              <a:p>
                <a:pPr lvl="1"/>
                <a:r>
                  <a:rPr lang="en-US" dirty="0"/>
                  <a:t>Trained on much larger dataset</a:t>
                </a:r>
              </a:p>
              <a:p>
                <a:pPr lvl="1"/>
                <a:r>
                  <a:rPr lang="en-US" dirty="0"/>
                  <a:t>Dropout, </a:t>
                </a:r>
                <a:r>
                  <a:rPr lang="en-US" dirty="0" err="1"/>
                  <a:t>ReLU</a:t>
                </a:r>
                <a:r>
                  <a:rPr lang="en-US" dirty="0"/>
                  <a:t> activations, batch-norm and other tricks…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566145E-CB47-4765-8B25-0FDC82235C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455" t="-15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6B9705-537D-4D94-B6AF-E15E33AC8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789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Motivation: ImageNet Large-Scale Visual Recognition Challenge (ILSVR)</a:t>
            </a:r>
          </a:p>
          <a:p>
            <a:r>
              <a:rPr lang="en-US" dirty="0"/>
              <a:t>Deep Networks  and Feature Hierarchies</a:t>
            </a:r>
          </a:p>
          <a:p>
            <a:r>
              <a:rPr lang="en-US" dirty="0"/>
              <a:t>2D convolutions</a:t>
            </a:r>
          </a:p>
          <a:p>
            <a:r>
              <a:rPr lang="en-US" dirty="0"/>
              <a:t>Convolutional neural networks</a:t>
            </a:r>
          </a:p>
          <a:p>
            <a:r>
              <a:rPr lang="en-US" dirty="0"/>
              <a:t>Creating and visualizing convolutional layers in </a:t>
            </a:r>
            <a:r>
              <a:rPr lang="en-US" dirty="0" err="1"/>
              <a:t>Keras</a:t>
            </a:r>
            <a:endParaRPr lang="en-US" dirty="0"/>
          </a:p>
          <a:p>
            <a:r>
              <a:rPr lang="en-US" dirty="0"/>
              <a:t>Training CNNs:  Backpropagation, Batch-norm, Dropout, etc.</a:t>
            </a:r>
          </a:p>
          <a:p>
            <a:r>
              <a:rPr lang="en-US" dirty="0"/>
              <a:t>Transfer Learning from Famous Pre-trained Networks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Arrow: Right 4"/>
          <p:cNvSpPr/>
          <p:nvPr/>
        </p:nvSpPr>
        <p:spPr>
          <a:xfrm>
            <a:off x="430875" y="2397313"/>
            <a:ext cx="791796" cy="3758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0643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539276"/>
            <a:ext cx="10058400" cy="4130003"/>
          </a:xfrm>
        </p:spPr>
        <p:txBody>
          <a:bodyPr>
            <a:normAutofit/>
          </a:bodyPr>
          <a:lstStyle/>
          <a:p>
            <a:r>
              <a:rPr lang="en-US" dirty="0"/>
              <a:t>Early layers in deep neural networks often find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local features</a:t>
            </a:r>
          </a:p>
          <a:p>
            <a:r>
              <a:rPr lang="en-US" dirty="0"/>
              <a:t>Small patterns in larger image</a:t>
            </a:r>
          </a:p>
          <a:p>
            <a:pPr lvl="1"/>
            <a:r>
              <a:rPr lang="en-US" dirty="0"/>
              <a:t>Examples:  Small lines, curves, edges</a:t>
            </a:r>
          </a:p>
          <a:p>
            <a:r>
              <a:rPr lang="en-US" dirty="0"/>
              <a:t>Subsequent layers combine local features to create more complex features</a:t>
            </a:r>
          </a:p>
          <a:p>
            <a:r>
              <a:rPr lang="en-US" dirty="0"/>
              <a:t>The features can be located anywhere</a:t>
            </a:r>
          </a:p>
          <a:p>
            <a:r>
              <a:rPr lang="en-US" dirty="0"/>
              <a:t>How do we find them?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18</a:t>
            </a:fld>
            <a:endParaRPr lang="en-US" dirty="0"/>
          </a:p>
        </p:txBody>
      </p:sp>
      <p:pic>
        <p:nvPicPr>
          <p:cNvPr id="6146" name="Picture 2" descr="Hierarchical Featur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4944" y="4176999"/>
            <a:ext cx="718185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4826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DEDC8-622D-46A9-9D9B-0C99E23C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3053F-C179-4138-8BE5-469C5566F2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we find local features?</a:t>
            </a:r>
          </a:p>
          <a:p>
            <a:r>
              <a:rPr lang="en-US" dirty="0"/>
              <a:t>A localization problem.</a:t>
            </a:r>
          </a:p>
          <a:p>
            <a:r>
              <a:rPr lang="en-US" dirty="0"/>
              <a:t>Example:  Find the digit “3” in the 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754AD5-3A2F-416A-8D4E-2F39438B8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19</a:t>
            </a:fld>
            <a:endParaRPr lang="en-US" dirty="0"/>
          </a:p>
        </p:txBody>
      </p:sp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6DE22D33-AA4B-4CA8-9BB3-12F7C11A84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2" b="48739"/>
          <a:stretch/>
        </p:blipFill>
        <p:spPr bwMode="auto">
          <a:xfrm>
            <a:off x="6080341" y="2596080"/>
            <a:ext cx="4511743" cy="3055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112698-1A39-4AAD-95A2-0FD661025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0512" y="2957464"/>
            <a:ext cx="1483219" cy="148321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F863001-020C-4D20-B3C3-BBAD81F8F391}"/>
              </a:ext>
            </a:extLst>
          </p:cNvPr>
          <p:cNvSpPr/>
          <p:nvPr/>
        </p:nvSpPr>
        <p:spPr>
          <a:xfrm>
            <a:off x="7826927" y="3569960"/>
            <a:ext cx="176169" cy="23025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F1B99-5E10-49D4-A047-DF6AA3587ABC}"/>
              </a:ext>
            </a:extLst>
          </p:cNvPr>
          <p:cNvSpPr/>
          <p:nvPr/>
        </p:nvSpPr>
        <p:spPr>
          <a:xfrm>
            <a:off x="9174747" y="3583948"/>
            <a:ext cx="176169" cy="23025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259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Motivation: ImageNet Large-Scale Visual Recognition Challenge (ILSVR)</a:t>
            </a:r>
          </a:p>
          <a:p>
            <a:r>
              <a:rPr lang="en-US" dirty="0"/>
              <a:t>Deep Networks  and Feature Hierarchies</a:t>
            </a:r>
          </a:p>
          <a:p>
            <a:r>
              <a:rPr lang="en-US" dirty="0"/>
              <a:t>2D convolutions</a:t>
            </a:r>
          </a:p>
          <a:p>
            <a:r>
              <a:rPr lang="en-US" dirty="0"/>
              <a:t>Convolutional neural networks</a:t>
            </a:r>
          </a:p>
          <a:p>
            <a:r>
              <a:rPr lang="en-US" dirty="0"/>
              <a:t>Creating and visualizing convolutional layers in </a:t>
            </a:r>
            <a:r>
              <a:rPr lang="en-US" dirty="0" err="1"/>
              <a:t>Keras</a:t>
            </a:r>
            <a:endParaRPr lang="en-US" dirty="0"/>
          </a:p>
          <a:p>
            <a:r>
              <a:rPr lang="en-US" dirty="0"/>
              <a:t>Training CNNs:  Backpropagation, Batch-norm, Dropout, etc.</a:t>
            </a:r>
          </a:p>
          <a:p>
            <a:r>
              <a:rPr lang="en-US" dirty="0"/>
              <a:t>Transfer Learning from Famous Pre-trained Networks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Arrow: Right 4"/>
          <p:cNvSpPr/>
          <p:nvPr/>
        </p:nvSpPr>
        <p:spPr>
          <a:xfrm>
            <a:off x="436971" y="1495105"/>
            <a:ext cx="791796" cy="3758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9037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DEDC8-622D-46A9-9D9B-0C99E23C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via “Correlation”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153053F-C179-4138-8BE5-469C5566F23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97280" y="1539277"/>
                <a:ext cx="6117252" cy="4329817"/>
              </a:xfrm>
            </p:spPr>
            <p:txBody>
              <a:bodyPr/>
              <a:lstStyle/>
              <a:p>
                <a:r>
                  <a:rPr lang="en-US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Correlation</a:t>
                </a:r>
                <a:r>
                  <a:rPr lang="en-US" dirty="0"/>
                  <a:t>:  Find local feature by sliding window</a:t>
                </a:r>
              </a:p>
              <a:p>
                <a:r>
                  <a:rPr lang="en-US" dirty="0"/>
                  <a:t>Large image: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  (e.g. 512 x 512)</a:t>
                </a:r>
              </a:p>
              <a:p>
                <a:r>
                  <a:rPr lang="en-US" dirty="0"/>
                  <a:t>Small filter: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𝑊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  (e.g. 8 x 8)</a:t>
                </a:r>
              </a:p>
              <a:p>
                <a:r>
                  <a:rPr lang="en-US" dirty="0"/>
                  <a:t>At each offset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/>
                  <a:t> compute:</a:t>
                </a:r>
                <a:br>
                  <a:rPr lang="en-US" dirty="0"/>
                </a:b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  <m:e>
                        <m:nary>
                          <m:naryPr>
                            <m:chr m:val="∑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brk m:alnAt="23"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  <m:d>
                              <m:dPr>
                                <m:begChr m:val="["/>
                                <m:endChr m:val="]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[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]</m:t>
                            </m:r>
                          </m:e>
                        </m:nary>
                      </m:e>
                    </m:nary>
                  </m:oMath>
                </a14:m>
                <a:br>
                  <a:rPr lang="en-US" dirty="0"/>
                </a:br>
                <a:endParaRPr lang="en-US" dirty="0"/>
              </a:p>
              <a:p>
                <a:pPr lvl="1"/>
                <a:endParaRPr lang="en-US" dirty="0"/>
              </a:p>
              <a:p>
                <a:pPr lvl="1"/>
                <a:r>
                  <a:rPr lang="en-US" dirty="0"/>
                  <a:t>Correlation of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r>
                  <a:rPr lang="en-US" dirty="0"/>
                  <a:t> with image box starting at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𝑍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/>
                  <a:t>is large if feature is present around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153053F-C179-4138-8BE5-469C5566F23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1539277"/>
                <a:ext cx="6117252" cy="4329817"/>
              </a:xfrm>
              <a:blipFill>
                <a:blip r:embed="rId2"/>
                <a:stretch>
                  <a:fillRect l="-2393" t="-15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754AD5-3A2F-416A-8D4E-2F39438B8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20</a:t>
            </a:fld>
            <a:endParaRPr lang="en-US" dirty="0"/>
          </a:p>
        </p:txBody>
      </p:sp>
      <p:pic>
        <p:nvPicPr>
          <p:cNvPr id="2050" name="Picture 2" descr="Related image">
            <a:extLst>
              <a:ext uri="{FF2B5EF4-FFF2-40B4-BE49-F238E27FC236}">
                <a16:creationId xmlns:a16="http://schemas.microsoft.com/office/drawing/2014/main" id="{8412D337-22B2-425B-B907-44AE13D558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7056" y="2239462"/>
            <a:ext cx="3303970" cy="1093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D444A54-358B-4D10-922E-72C4FF37D1EC}"/>
              </a:ext>
            </a:extLst>
          </p:cNvPr>
          <p:cNvSpPr/>
          <p:nvPr/>
        </p:nvSpPr>
        <p:spPr>
          <a:xfrm>
            <a:off x="9175203" y="2582671"/>
            <a:ext cx="275698" cy="385978"/>
          </a:xfrm>
          <a:prstGeom prst="rect">
            <a:avLst/>
          </a:prstGeom>
          <a:solidFill>
            <a:srgbClr val="92278F">
              <a:alpha val="4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A4E51D9-D714-408F-B564-D448386887DD}"/>
                  </a:ext>
                </a:extLst>
              </p:cNvPr>
              <p:cNvSpPr txBox="1"/>
              <p:nvPr/>
            </p:nvSpPr>
            <p:spPr>
              <a:xfrm>
                <a:off x="6929307" y="1577557"/>
                <a:ext cx="9467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Filter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𝑾</m:t>
                    </m:r>
                  </m:oMath>
                </a14:m>
                <a:endParaRPr lang="en-US" b="1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A4E51D9-D714-408F-B564-D448386887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9307" y="1577557"/>
                <a:ext cx="946798" cy="369332"/>
              </a:xfrm>
              <a:prstGeom prst="rect">
                <a:avLst/>
              </a:prstGeom>
              <a:blipFill>
                <a:blip r:embed="rId4"/>
                <a:stretch>
                  <a:fillRect l="-5806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0D97C4B-489A-4408-82A1-9BBD306D958B}"/>
                  </a:ext>
                </a:extLst>
              </p:cNvPr>
              <p:cNvSpPr txBox="1"/>
              <p:nvPr/>
            </p:nvSpPr>
            <p:spPr>
              <a:xfrm>
                <a:off x="8340064" y="1539277"/>
                <a:ext cx="22216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Image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endParaRPr lang="en-US" b="1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0D97C4B-489A-4408-82A1-9BBD306D95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0064" y="1539277"/>
                <a:ext cx="2221675" cy="369332"/>
              </a:xfrm>
              <a:prstGeom prst="rect">
                <a:avLst/>
              </a:prstGeom>
              <a:blipFill>
                <a:blip r:embed="rId5"/>
                <a:stretch>
                  <a:fillRect l="-2192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D19D1F2-E5DD-4A0E-9CB9-36837A638B25}"/>
                  </a:ext>
                </a:extLst>
              </p:cNvPr>
              <p:cNvSpPr txBox="1"/>
              <p:nvPr/>
            </p:nvSpPr>
            <p:spPr>
              <a:xfrm>
                <a:off x="10438710" y="1520038"/>
                <a:ext cx="11045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[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D19D1F2-E5DD-4A0E-9CB9-36837A638B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8710" y="1520038"/>
                <a:ext cx="1104542" cy="369332"/>
              </a:xfrm>
              <a:prstGeom prst="rect">
                <a:avLst/>
              </a:prstGeom>
              <a:blipFill>
                <a:blip r:embed="rId6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5ECE9BF7-F1D8-4A27-8C09-3C34C376D161}"/>
              </a:ext>
            </a:extLst>
          </p:cNvPr>
          <p:cNvSpPr txBox="1"/>
          <p:nvPr/>
        </p:nvSpPr>
        <p:spPr>
          <a:xfrm>
            <a:off x="10796632" y="2473614"/>
            <a:ext cx="925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High</a:t>
            </a:r>
          </a:p>
        </p:txBody>
      </p:sp>
      <p:pic>
        <p:nvPicPr>
          <p:cNvPr id="17" name="Picture 2" descr="Related image">
            <a:extLst>
              <a:ext uri="{FF2B5EF4-FFF2-40B4-BE49-F238E27FC236}">
                <a16:creationId xmlns:a16="http://schemas.microsoft.com/office/drawing/2014/main" id="{88FD9CD3-144D-4A94-BD7F-4E601B45D6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9307" y="3625815"/>
            <a:ext cx="3303970" cy="1093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4B1BF4D-07D9-4E7F-9F06-65DDBB7CD901}"/>
              </a:ext>
            </a:extLst>
          </p:cNvPr>
          <p:cNvSpPr/>
          <p:nvPr/>
        </p:nvSpPr>
        <p:spPr>
          <a:xfrm>
            <a:off x="9582070" y="4172705"/>
            <a:ext cx="275698" cy="385978"/>
          </a:xfrm>
          <a:prstGeom prst="rect">
            <a:avLst/>
          </a:prstGeom>
          <a:solidFill>
            <a:srgbClr val="92278F">
              <a:alpha val="4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9ACE74-15AC-4E92-9EDA-54681F74EF28}"/>
              </a:ext>
            </a:extLst>
          </p:cNvPr>
          <p:cNvSpPr txBox="1"/>
          <p:nvPr/>
        </p:nvSpPr>
        <p:spPr>
          <a:xfrm>
            <a:off x="10758883" y="3859967"/>
            <a:ext cx="925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Low</a:t>
            </a:r>
          </a:p>
        </p:txBody>
      </p:sp>
    </p:spTree>
    <p:extLst>
      <p:ext uri="{BB962C8B-B14F-4D97-AF65-F5344CB8AC3E}">
        <p14:creationId xmlns:p14="http://schemas.microsoft.com/office/powerpoint/2010/main" val="22165171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65979-55D0-443E-B1C0-DBE41EF83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BFBCBC-020E-4F2F-8A93-3BBD21F1E13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In signal processing and math, convolution includes flipping:</a:t>
                </a:r>
                <a:br>
                  <a:rPr lang="en-US" dirty="0"/>
                </a:b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𝑧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  <m:e>
                        <m:nary>
                          <m:naryPr>
                            <m:chr m:val="∑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brk m:alnAt="23"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m:rPr>
                                    <m:brk m:alnAt="23"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=0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[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m:rPr>
                                <m:lit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]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[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i="1" smtClean="0">
                                <a:solidFill>
                                  <a:schemeClr val="accent1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i="1" smtClean="0">
                                <a:solidFill>
                                  <a:schemeClr val="accent1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]</m:t>
                            </m:r>
                          </m:e>
                        </m:nary>
                      </m:e>
                    </m:nary>
                  </m:oMath>
                </a14:m>
                <a:br>
                  <a:rPr lang="en-US" dirty="0"/>
                </a:br>
                <a:endParaRPr lang="en-US" dirty="0"/>
              </a:p>
              <a:p>
                <a:pPr lvl="1"/>
                <a:endParaRPr lang="en-US" dirty="0"/>
              </a:p>
              <a:p>
                <a:pPr lvl="1"/>
                <a:r>
                  <a:rPr lang="en-US" dirty="0"/>
                  <a:t>Implemented in scipy.signal.convolve2d</a:t>
                </a:r>
              </a:p>
              <a:p>
                <a:pPr lvl="1"/>
                <a:r>
                  <a:rPr lang="en-US" dirty="0"/>
                  <a:t>For this class, we will call this </a:t>
                </a:r>
                <a:r>
                  <a:rPr lang="en-US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convolution with reversal</a:t>
                </a:r>
              </a:p>
              <a:p>
                <a:r>
                  <a:rPr lang="en-US" dirty="0"/>
                  <a:t>But, in many neural network packages (including </a:t>
                </a:r>
                <a:r>
                  <a:rPr lang="en-US" dirty="0" err="1"/>
                  <a:t>Keras</a:t>
                </a:r>
                <a:r>
                  <a:rPr lang="en-US" dirty="0"/>
                  <a:t>), convolution does not include flipping:</a:t>
                </a:r>
                <a:br>
                  <a:rPr lang="en-US" dirty="0"/>
                </a:b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𝑧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  <m:e>
                        <m:nary>
                          <m:naryPr>
                            <m:chr m:val="∑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brk m:alnAt="23"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m:rPr>
                                    <m:brk m:alnAt="23"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=0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[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m:rPr>
                                <m:lit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]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[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]</m:t>
                            </m:r>
                          </m:e>
                        </m:nary>
                      </m:e>
                    </m:nary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In signal processing, this is called </a:t>
                </a:r>
                <a:r>
                  <a:rPr lang="en-US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correlation</a:t>
                </a:r>
              </a:p>
              <a:p>
                <a:pPr lvl="1"/>
                <a:r>
                  <a:rPr lang="en-US" dirty="0">
                    <a:solidFill>
                      <a:schemeClr val="tx1"/>
                    </a:solidFill>
                  </a:rPr>
                  <a:t>Implemented in scipy.signal.correlate2d</a:t>
                </a:r>
              </a:p>
              <a:p>
                <a:pPr lvl="1"/>
                <a:r>
                  <a:rPr lang="en-US" dirty="0"/>
                  <a:t>Following use in deep learning, we will call this </a:t>
                </a:r>
                <a:r>
                  <a:rPr lang="en-US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convolution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BFBCBC-020E-4F2F-8A93-3BBD21F1E1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33" t="-18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BCFDAA-D160-4483-87AB-60405C3F9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3614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9FB93-B27B-4AB5-AA0F-AC9714336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Boundary Conditions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12ABADC-3D6F-4421-9EE5-09CDCB9B1A2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Suppose inputs are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dirty="0"/>
                  <a:t> size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, 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 size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,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 (without reversal)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𝑧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  <m:e>
                        <m:nary>
                          <m:naryPr>
                            <m:chr m:val="∑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brk m:alnAt="23"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m:rPr>
                                    <m:brk m:alnAt="23"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=0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[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m:rPr>
                                <m:lit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]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[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]</m:t>
                            </m:r>
                          </m:e>
                        </m:nary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Different ways to define outputs</a:t>
                </a:r>
              </a:p>
              <a:p>
                <a:r>
                  <a:rPr lang="en-US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Valid</a:t>
                </a:r>
                <a:r>
                  <a:rPr lang="en-US" dirty="0"/>
                  <a:t> mode: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0≤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+1,  0≤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Requires no zero padding</a:t>
                </a:r>
              </a:p>
              <a:p>
                <a:r>
                  <a:rPr lang="en-US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Same</a:t>
                </a:r>
                <a:r>
                  <a:rPr lang="en-US" dirty="0"/>
                  <a:t> mode:  Output size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Usually use zero padding for neural networks</a:t>
                </a:r>
              </a:p>
              <a:p>
                <a:r>
                  <a:rPr lang="en-US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Full</a:t>
                </a:r>
                <a:r>
                  <a:rPr lang="en-US" dirty="0"/>
                  <a:t> mode: Output size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−1)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Not used often in neural networks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12ABADC-3D6F-4421-9EE5-09CDCB9B1A2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61" t="-32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C550B4-F511-4FF1-8143-91F897CDC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7442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9FB93-B27B-4AB5-AA0F-AC9714336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Boundary Conditions Illustrated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ABADC-3D6F-4421-9EE5-09CDCB9B1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are three ways to handle boundary conditions</a:t>
            </a:r>
          </a:p>
          <a:p>
            <a:r>
              <a:rPr lang="en-US" dirty="0"/>
              <a:t>See excellent </a:t>
            </a:r>
            <a:r>
              <a:rPr lang="en-US" dirty="0" err="1">
                <a:hlinkClick r:id="rId2"/>
              </a:rPr>
              <a:t>github</a:t>
            </a:r>
            <a:r>
              <a:rPr lang="en-US" dirty="0"/>
              <a:t> with animated gifs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C550B4-F511-4FF1-8143-91F897CDC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23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B150AAC-AC08-4344-9CAF-00BC4F954433}"/>
                  </a:ext>
                </a:extLst>
              </p:cNvPr>
              <p:cNvSpPr txBox="1"/>
              <p:nvPr/>
            </p:nvSpPr>
            <p:spPr>
              <a:xfrm>
                <a:off x="1276904" y="4518180"/>
                <a:ext cx="2906950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Valid mode </a:t>
                </a:r>
                <a:br>
                  <a:rPr lang="en-US" sz="1600" dirty="0"/>
                </a:br>
                <a:r>
                  <a:rPr lang="en-US" sz="1600" dirty="0"/>
                  <a:t>(no zero padding)</a:t>
                </a:r>
              </a:p>
              <a:p>
                <a:endParaRPr lang="en-US" sz="1600" dirty="0"/>
              </a:p>
              <a:p>
                <a:r>
                  <a:rPr lang="en-US" sz="1600" dirty="0"/>
                  <a:t>Output shape:</a:t>
                </a:r>
              </a:p>
              <a:p>
                <a14:m>
                  <m:oMath xmlns:m="http://schemas.openxmlformats.org/officeDocument/2006/math"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×(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+1)</m:t>
                    </m:r>
                  </m:oMath>
                </a14:m>
                <a:r>
                  <a:rPr lang="en-US" sz="1600" dirty="0"/>
                  <a:t> 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B150AAC-AC08-4344-9CAF-00BC4F9544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6904" y="4518180"/>
                <a:ext cx="2906950" cy="1323439"/>
              </a:xfrm>
              <a:prstGeom prst="rect">
                <a:avLst/>
              </a:prstGeom>
              <a:blipFill>
                <a:blip r:embed="rId3"/>
                <a:stretch>
                  <a:fillRect l="-1048" t="-1382" b="-18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0828F7AE-857A-4EEC-BE0F-14F1EC47C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7853" y="2514331"/>
            <a:ext cx="2022854" cy="19510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C67FDC5-E5BA-4594-A67C-B2F11DE688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7712" y="2445690"/>
            <a:ext cx="1621520" cy="189273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0065794-6A0D-42B9-9A0E-3AF7D94C84CF}"/>
                  </a:ext>
                </a:extLst>
              </p:cNvPr>
              <p:cNvSpPr txBox="1"/>
              <p:nvPr/>
            </p:nvSpPr>
            <p:spPr>
              <a:xfrm>
                <a:off x="5064780" y="4567650"/>
                <a:ext cx="1744452" cy="13542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Same mode </a:t>
                </a:r>
                <a:br>
                  <a:rPr lang="en-US" sz="1600" dirty="0"/>
                </a:br>
                <a:r>
                  <a:rPr lang="en-US" sz="1600" dirty="0"/>
                  <a:t>(half zero padding)</a:t>
                </a:r>
              </a:p>
              <a:p>
                <a:endParaRPr lang="en-US" sz="1600" dirty="0"/>
              </a:p>
              <a:p>
                <a:r>
                  <a:rPr lang="en-US" sz="1600" dirty="0"/>
                  <a:t>Output shape: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×</m:t>
                      </m:r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0065794-6A0D-42B9-9A0E-3AF7D94C84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4780" y="4567650"/>
                <a:ext cx="1744452" cy="1354217"/>
              </a:xfrm>
              <a:prstGeom prst="rect">
                <a:avLst/>
              </a:prstGeom>
              <a:blipFill>
                <a:blip r:embed="rId6"/>
                <a:stretch>
                  <a:fillRect l="-2098" t="-1351" r="-3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E34AAD5B-8C90-4365-99C5-DF49FBE9D5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11717" y="2391782"/>
            <a:ext cx="1735225" cy="201285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9FC9E7C-D66A-4747-AC77-2C32971A8B19}"/>
                  </a:ext>
                </a:extLst>
              </p:cNvPr>
              <p:cNvSpPr txBox="1"/>
              <p:nvPr/>
            </p:nvSpPr>
            <p:spPr>
              <a:xfrm>
                <a:off x="8211372" y="4545655"/>
                <a:ext cx="3123932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Full mode </a:t>
                </a:r>
                <a:br>
                  <a:rPr lang="en-US" sz="1600" dirty="0"/>
                </a:br>
                <a:r>
                  <a:rPr lang="en-US" sz="1600" dirty="0"/>
                  <a:t>(full zero padding)</a:t>
                </a:r>
              </a:p>
              <a:p>
                <a:endParaRPr lang="en-US" sz="1600" dirty="0"/>
              </a:p>
              <a:p>
                <a:r>
                  <a:rPr lang="en-US" sz="1600" dirty="0"/>
                  <a:t>Output shape: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  <m:r>
                        <a:rPr lang="en-US" sz="1600" i="1">
                          <a:latin typeface="Cambria Math" panose="02040503050406030204" pitchFamily="18" charset="0"/>
                        </a:rPr>
                        <m:t>×(</m:t>
                      </m:r>
                      <m:sSub>
                        <m:sSub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1600" i="1">
                          <a:latin typeface="Cambria Math" panose="02040503050406030204" pitchFamily="18" charset="0"/>
                        </a:rPr>
                        <m:t>+1)</m:t>
                      </m:r>
                      <m:r>
                        <m:rPr>
                          <m:nor/>
                        </m:rPr>
                        <a:rPr lang="en-US" sz="1600" dirty="0"/>
                        <m:t> 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9FC9E7C-D66A-4747-AC77-2C32971A8B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11372" y="4545655"/>
                <a:ext cx="3123932" cy="1323439"/>
              </a:xfrm>
              <a:prstGeom prst="rect">
                <a:avLst/>
              </a:prstGeom>
              <a:blipFill>
                <a:blip r:embed="rId8"/>
                <a:stretch>
                  <a:fillRect l="-977" t="-1382" b="-18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0438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B1409-EC9F-485B-B0BC-C7DF1C9FB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2D Convolution Example with Valid Mode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36A71E-75A1-4B26-BE9F-98F97B372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8DF011-C905-45FA-887F-2D9BB1CF3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974" y="1537858"/>
            <a:ext cx="6723786" cy="429177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98BBDB1-42D7-4CAE-AAD8-3A9C0B4109A1}"/>
                  </a:ext>
                </a:extLst>
              </p:cNvPr>
              <p:cNvSpPr txBox="1"/>
              <p:nvPr/>
            </p:nvSpPr>
            <p:spPr>
              <a:xfrm>
                <a:off x="8936736" y="2334768"/>
                <a:ext cx="1860189" cy="13789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0" dirty="0"/>
                  <a:t>Kernel</a:t>
                </a:r>
              </a:p>
              <a:p>
                <a:endParaRPr lang="en-US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98BBDB1-42D7-4CAE-AAD8-3A9C0B4109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36736" y="2334768"/>
                <a:ext cx="1860189" cy="1378904"/>
              </a:xfrm>
              <a:prstGeom prst="rect">
                <a:avLst/>
              </a:prstGeom>
              <a:blipFill>
                <a:blip r:embed="rId3"/>
                <a:stretch>
                  <a:fillRect l="-2623" t="-22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627410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A572C-E682-41DF-B716-D5A3D8470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Convolution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FC325-6B80-42E8-8B38-E20D6AA6DE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now demonstrate 2D convolution in Python</a:t>
            </a:r>
          </a:p>
          <a:p>
            <a:r>
              <a:rPr lang="en-US" dirty="0"/>
              <a:t>We use the following packages:</a:t>
            </a:r>
          </a:p>
          <a:p>
            <a:pPr lvl="1"/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skimage</a:t>
            </a:r>
            <a:r>
              <a:rPr lang="en-US" dirty="0"/>
              <a:t>:  Image processing</a:t>
            </a:r>
          </a:p>
          <a:p>
            <a:pPr lvl="1"/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scipy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signal</a:t>
            </a:r>
            <a:r>
              <a:rPr lang="en-US" dirty="0"/>
              <a:t>:  For signal processing</a:t>
            </a:r>
          </a:p>
          <a:p>
            <a:r>
              <a:rPr lang="en-US" dirty="0"/>
              <a:t>We experiment with “cameraman” image</a:t>
            </a:r>
          </a:p>
          <a:p>
            <a:pPr lvl="1"/>
            <a:r>
              <a:rPr lang="en-US" dirty="0"/>
              <a:t>Famous image in image processing</a:t>
            </a:r>
          </a:p>
          <a:p>
            <a:pPr lvl="1"/>
            <a:r>
              <a:rPr lang="en-US" dirty="0"/>
              <a:t>Built-in image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skimage.data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dirty="0"/>
              <a:t>We examine two convolutions:</a:t>
            </a:r>
          </a:p>
          <a:p>
            <a:pPr lvl="1"/>
            <a:r>
              <a:rPr lang="en-US" dirty="0"/>
              <a:t>Local averaging / blurring</a:t>
            </a:r>
          </a:p>
          <a:p>
            <a:pPr lvl="1"/>
            <a:r>
              <a:rPr lang="en-US" dirty="0"/>
              <a:t>Edge detection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62482E-8294-4451-B3D2-34D8C1372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0EA3A0-978B-4274-8B0B-A8B4E2711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6014" y="1616128"/>
            <a:ext cx="3685095" cy="406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5488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3A6C8-41C2-B644-9174-E1859E84C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 1. Convolution for Local Averaging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CBB41-B65E-6F46-A544-2BFF69B8C4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539277"/>
            <a:ext cx="10058400" cy="1978115"/>
          </a:xfrm>
        </p:spPr>
        <p:txBody>
          <a:bodyPr/>
          <a:lstStyle/>
          <a:p>
            <a:r>
              <a:rPr lang="en-US" dirty="0"/>
              <a:t>First, consider convolving with a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uniform kernel </a:t>
            </a:r>
          </a:p>
          <a:p>
            <a:r>
              <a:rPr lang="en-US" dirty="0">
                <a:solidFill>
                  <a:schemeClr val="tx1"/>
                </a:solidFill>
              </a:rPr>
              <a:t>Each output is a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local average </a:t>
            </a:r>
            <a:r>
              <a:rPr lang="en-US" dirty="0">
                <a:solidFill>
                  <a:schemeClr val="tx1"/>
                </a:solidFill>
              </a:rPr>
              <a:t>of the input</a:t>
            </a:r>
          </a:p>
          <a:p>
            <a:r>
              <a:rPr lang="en-US" dirty="0">
                <a:solidFill>
                  <a:schemeClr val="tx1"/>
                </a:solidFill>
              </a:rPr>
              <a:t>Visually, this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blurs</a:t>
            </a:r>
            <a:r>
              <a:rPr lang="en-US" dirty="0">
                <a:solidFill>
                  <a:schemeClr val="tx1"/>
                </a:solidFill>
              </a:rPr>
              <a:t> the image</a:t>
            </a:r>
          </a:p>
          <a:p>
            <a:r>
              <a:rPr lang="en-US" dirty="0">
                <a:solidFill>
                  <a:schemeClr val="tx1"/>
                </a:solidFill>
              </a:rPr>
              <a:t>Amount of blurring increases with kernel size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A786F0-348C-1D47-B3B7-8DC8877A7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4CC7B5-0687-144F-81F2-121F695F3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277" y="3632250"/>
            <a:ext cx="6497364" cy="2142562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B77607ED-C0E4-42B8-B1B2-8C01B381D999}"/>
              </a:ext>
            </a:extLst>
          </p:cNvPr>
          <p:cNvGrpSpPr/>
          <p:nvPr/>
        </p:nvGrpSpPr>
        <p:grpSpPr>
          <a:xfrm>
            <a:off x="6818148" y="1824487"/>
            <a:ext cx="2990328" cy="1364670"/>
            <a:chOff x="7089648" y="1656422"/>
            <a:chExt cx="2990328" cy="136467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A3EF8EA5-2007-48BE-8EC4-8599AA27C42B}"/>
                    </a:ext>
                  </a:extLst>
                </p:cNvPr>
                <p:cNvSpPr txBox="1"/>
                <p:nvPr/>
              </p:nvSpPr>
              <p:spPr>
                <a:xfrm>
                  <a:off x="7089648" y="1656422"/>
                  <a:ext cx="2416687" cy="823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𝑮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b>
                            </m:sSub>
                          </m:den>
                        </m:f>
                        <m:d>
                          <m:dPr>
                            <m:begChr m:val="["/>
                            <m:endChr m:val="]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3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⋯</m:t>
                                  </m:r>
                                </m: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⋮</m:t>
                                  </m:r>
                                </m: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⋱</m:t>
                                  </m:r>
                                </m: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⋮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⋯</m:t>
                                  </m:r>
                                </m: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A3EF8EA5-2007-48BE-8EC4-8599AA27C42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89648" y="1656422"/>
                  <a:ext cx="2416687" cy="823110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C0AA043D-2FED-40AD-8E69-2EEE4244C4EE}"/>
                </a:ext>
              </a:extLst>
            </p:cNvPr>
            <p:cNvCxnSpPr>
              <a:cxnSpLocks/>
            </p:cNvCxnSpPr>
            <p:nvPr/>
          </p:nvCxnSpPr>
          <p:spPr>
            <a:xfrm>
              <a:off x="9506335" y="1738793"/>
              <a:ext cx="0" cy="658368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89232117-499D-4BD6-B0BD-033D5B3EC6C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97991" y="2651760"/>
              <a:ext cx="1024128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CAD9979B-D732-451A-A975-C7F6B9217AE6}"/>
                    </a:ext>
                  </a:extLst>
                </p:cNvPr>
                <p:cNvSpPr/>
                <p:nvPr/>
              </p:nvSpPr>
              <p:spPr>
                <a:xfrm>
                  <a:off x="9577915" y="1872346"/>
                  <a:ext cx="502061" cy="39126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CAD9979B-D732-451A-A975-C7F6B9217AE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577915" y="1872346"/>
                  <a:ext cx="502061" cy="391261"/>
                </a:xfrm>
                <a:prstGeom prst="rect">
                  <a:avLst/>
                </a:prstGeom>
                <a:blipFill>
                  <a:blip r:embed="rId5"/>
                  <a:stretch>
                    <a:fillRect b="-312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966825AA-03EE-4647-9193-6AF6D6CF6E94}"/>
                    </a:ext>
                  </a:extLst>
                </p:cNvPr>
                <p:cNvSpPr/>
                <p:nvPr/>
              </p:nvSpPr>
              <p:spPr>
                <a:xfrm>
                  <a:off x="8559024" y="2651760"/>
                  <a:ext cx="494430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966825AA-03EE-4647-9193-6AF6D6CF6E9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59024" y="2651760"/>
                  <a:ext cx="494430" cy="369332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71326952-AD79-4C7E-8F86-8DD2943BC5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72802" y="3689620"/>
            <a:ext cx="4471348" cy="1137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0245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2765D-B4E4-5044-A1DB-9E713BFD3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Illustration of Boundary Conditions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12A279-1F6D-6940-83BD-D53EDB9D0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698C89-0042-074D-86AE-352D1A7EB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71" y="3429000"/>
            <a:ext cx="5544734" cy="14844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C8EB3F-5FB6-AA49-8A43-EEDC2AB484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239" y="1527254"/>
            <a:ext cx="5613462" cy="14297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18DD3A7-8FBD-804B-9BCC-D055A0BD21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2111" y="3099351"/>
            <a:ext cx="5364418" cy="1603387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FDB9704-89AB-45F1-BF5C-8AD1917EAC3D}"/>
              </a:ext>
            </a:extLst>
          </p:cNvPr>
          <p:cNvSpPr txBox="1">
            <a:spLocks/>
          </p:cNvSpPr>
          <p:nvPr/>
        </p:nvSpPr>
        <p:spPr>
          <a:xfrm>
            <a:off x="655787" y="5031405"/>
            <a:ext cx="10058400" cy="104021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Notice the black pixels at the boundaries when using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same</a:t>
            </a:r>
            <a:r>
              <a:rPr lang="en-US" dirty="0"/>
              <a:t> or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full mode</a:t>
            </a:r>
          </a:p>
          <a:p>
            <a:r>
              <a:rPr lang="en-US" dirty="0"/>
              <a:t>These arise from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zero padding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8E473D8-ECD6-438B-A5EF-15FA1E85E1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2424" y="1439880"/>
            <a:ext cx="6048739" cy="1538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5414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1449F-88A8-4616-BF23-063A925B8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Averaging vs. Gaussian Filtering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3EDEBF8-FB52-4C8B-8A5B-62EF864B06A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Previously, we used a uniform kernel</a:t>
                </a:r>
              </a:p>
              <a:p>
                <a:r>
                  <a:rPr lang="en-US" dirty="0"/>
                  <a:t>Now we try a </a:t>
                </a:r>
                <a:r>
                  <a:rPr lang="en-US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Gaussian kernel</a:t>
                </a:r>
              </a:p>
              <a:p>
                <a:pPr lvl="1"/>
                <a:r>
                  <a:rPr lang="en-US" dirty="0"/>
                  <a:t>Standard deviation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dirty="0"/>
                  <a:t> controls effective width</a:t>
                </a:r>
              </a:p>
              <a:p>
                <a:pPr lvl="1"/>
                <a:r>
                  <a:rPr lang="en-US" dirty="0"/>
                  <a:t>Choose window size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≥2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endParaRPr lang="en-US" dirty="0"/>
              </a:p>
              <a:p>
                <a:r>
                  <a:rPr lang="en-US" dirty="0"/>
                  <a:t>Both blur images, but differently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3EDEBF8-FB52-4C8B-8A5B-62EF864B06A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55" t="-15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9A989C-D96F-4280-BDBC-1B7ED083B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509D72-60B7-422F-BD90-23CFA7FB9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7721" y="2040553"/>
            <a:ext cx="996371" cy="10125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1B7AC9A-6303-4CC1-8FA5-7734F606D1A1}"/>
              </a:ext>
            </a:extLst>
          </p:cNvPr>
          <p:cNvSpPr txBox="1"/>
          <p:nvPr/>
        </p:nvSpPr>
        <p:spPr>
          <a:xfrm>
            <a:off x="7988872" y="1526628"/>
            <a:ext cx="2825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9x9 Gaussian blur kernel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B9619C2-3ED7-4C6A-9AAD-C9A35D2AC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4937" y="3488974"/>
            <a:ext cx="7742295" cy="2602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8382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A0CF1-1BF7-40F0-9611-63A749DDC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 2.  Convolution for Edge Detection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B9BEF28-4E05-443A-B740-F50ADC8A7B2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We can do edge detection by convolving with a gradient filter</a:t>
                </a:r>
              </a:p>
              <a:p>
                <a:r>
                  <a:rPr lang="en-US" dirty="0"/>
                  <a:t>For example, use Sobel filters:</a:t>
                </a:r>
                <a:br>
                  <a:rPr lang="en-US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mr>
                        </m:m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  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Define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 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 (without reversal)</a:t>
                </a:r>
              </a:p>
              <a:p>
                <a:r>
                  <a:rPr lang="en-US" dirty="0"/>
                  <a:t>Called gradient filters since: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dirty="0"/>
                  <a:t> in areas 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dirty="0"/>
                  <a:t> is constant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large positive on strong decrease in x-direction = vertical edge white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 black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large negative on strong increase in x-direction = vertical edge black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 white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</m:oMath>
                </a14:m>
                <a:r>
                  <a:rPr lang="en-US" dirty="0"/>
                  <a:t> is similarly sensitive to horizontal edges</a:t>
                </a:r>
                <a:br>
                  <a:rPr lang="en-US" dirty="0"/>
                </a:b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B9BEF28-4E05-443A-B740-F50ADC8A7B2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55" t="-15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F05374-838D-4279-8A20-9A6F1882D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932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A6E43-3BB3-4717-8CE6-E5C6D85ED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Pre-2009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7B04F7-C752-4852-ABE5-FAEE7F550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Pre-2009, many image recognition systems worked on relatively small datasets</a:t>
            </a:r>
          </a:p>
          <a:p>
            <a:r>
              <a:rPr lang="en-US" dirty="0"/>
              <a:t>MNIST:  </a:t>
            </a:r>
          </a:p>
          <a:p>
            <a:pPr lvl="1"/>
            <a:r>
              <a:rPr lang="en-US" dirty="0"/>
              <a:t>10 classes, 70,000 examples, 28 x 28 images</a:t>
            </a:r>
          </a:p>
          <a:p>
            <a:r>
              <a:rPr lang="en-US" dirty="0"/>
              <a:t>CIFAR 10 (right)</a:t>
            </a:r>
          </a:p>
          <a:p>
            <a:pPr lvl="1"/>
            <a:r>
              <a:rPr lang="en-US" dirty="0"/>
              <a:t>10 classes, 60000 examples, 32x32 color </a:t>
            </a:r>
          </a:p>
          <a:p>
            <a:r>
              <a:rPr lang="en-US" dirty="0"/>
              <a:t>CIFAR 100:</a:t>
            </a:r>
          </a:p>
          <a:p>
            <a:pPr lvl="1"/>
            <a:r>
              <a:rPr lang="en-US" dirty="0"/>
              <a:t>100 classes, 600000 examples, 32x32 color</a:t>
            </a:r>
          </a:p>
          <a:p>
            <a:r>
              <a:rPr lang="en-US" dirty="0"/>
              <a:t>PASCAL VOC:</a:t>
            </a:r>
          </a:p>
          <a:p>
            <a:pPr lvl="1"/>
            <a:r>
              <a:rPr lang="en-US" dirty="0"/>
              <a:t>20 classes, 11530 examples, variable size images</a:t>
            </a:r>
          </a:p>
          <a:p>
            <a:endParaRPr lang="en-US" dirty="0"/>
          </a:p>
          <a:p>
            <a:r>
              <a:rPr lang="en-US" dirty="0"/>
              <a:t>Performance saturated</a:t>
            </a:r>
          </a:p>
          <a:p>
            <a:pPr lvl="1"/>
            <a:r>
              <a:rPr lang="en-US" dirty="0"/>
              <a:t>Difficult to make significant advancements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98D57E-F377-40D0-B591-5A1C55114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2EF8A1-C759-4356-A0A5-D6C2C8059B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6427" y="2682834"/>
            <a:ext cx="4175353" cy="32397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5D3DDB-E555-4495-8124-88112B6B55A9}"/>
              </a:ext>
            </a:extLst>
          </p:cNvPr>
          <p:cNvSpPr txBox="1"/>
          <p:nvPr/>
        </p:nvSpPr>
        <p:spPr>
          <a:xfrm>
            <a:off x="6256427" y="2203708"/>
            <a:ext cx="4310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https://www.cs.toronto.edu/~kriz/cifar.html</a:t>
            </a:r>
          </a:p>
        </p:txBody>
      </p:sp>
    </p:spTree>
    <p:extLst>
      <p:ext uri="{BB962C8B-B14F-4D97-AF65-F5344CB8AC3E}">
        <p14:creationId xmlns:p14="http://schemas.microsoft.com/office/powerpoint/2010/main" val="28852598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4A846-4437-EC45-96F2-4236D5AE0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Edge Detection using Sobel Filter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21432C-D8FF-6D4F-AD07-63CA17012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30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D322FE-E0DE-4723-A311-62F5FAE73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4993" y="1498979"/>
            <a:ext cx="6605346" cy="219513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73ACC07-9F52-404F-BEED-6984923857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6713" y="3891247"/>
            <a:ext cx="9738574" cy="1836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7102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Motivation: ImageNet Large-Scale Visual Recognition Challenge (ILSVR)</a:t>
            </a:r>
          </a:p>
          <a:p>
            <a:r>
              <a:rPr lang="en-US" dirty="0"/>
              <a:t>Deep Networks  and Feature Hierarchies</a:t>
            </a:r>
          </a:p>
          <a:p>
            <a:r>
              <a:rPr lang="en-US" dirty="0"/>
              <a:t>2D convolutions</a:t>
            </a:r>
          </a:p>
          <a:p>
            <a:r>
              <a:rPr lang="en-US" dirty="0"/>
              <a:t>Convolutional neural networks</a:t>
            </a:r>
          </a:p>
          <a:p>
            <a:r>
              <a:rPr lang="en-US" dirty="0"/>
              <a:t>Creating and visualizing convolutional layers in </a:t>
            </a:r>
            <a:r>
              <a:rPr lang="en-US" dirty="0" err="1"/>
              <a:t>Keras</a:t>
            </a:r>
            <a:endParaRPr lang="en-US" dirty="0"/>
          </a:p>
          <a:p>
            <a:r>
              <a:rPr lang="en-US" dirty="0"/>
              <a:t>Training CNNs:  Backpropagation, Batch-norm, Dropout, etc.</a:t>
            </a:r>
          </a:p>
          <a:p>
            <a:r>
              <a:rPr lang="en-US" dirty="0"/>
              <a:t>Transfer Learning from Famous Pre-trained Networks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Arrow: Right 4"/>
          <p:cNvSpPr/>
          <p:nvPr/>
        </p:nvSpPr>
        <p:spPr>
          <a:xfrm>
            <a:off x="513752" y="2898116"/>
            <a:ext cx="791796" cy="3758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1091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ADC99-D8BC-49A6-9CD6-04091B66F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 CNN Structure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E2968D-FFA7-4127-8884-CEB82AEDD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A4007AE8-4DC4-44C1-9D06-1B718F276F45}"/>
              </a:ext>
            </a:extLst>
          </p:cNvPr>
          <p:cNvSpPr/>
          <p:nvPr/>
        </p:nvSpPr>
        <p:spPr>
          <a:xfrm rot="16200000">
            <a:off x="2719645" y="1710763"/>
            <a:ext cx="662028" cy="4091402"/>
          </a:xfrm>
          <a:prstGeom prst="leftBrace">
            <a:avLst>
              <a:gd name="adj1" fmla="val 8333"/>
              <a:gd name="adj2" fmla="val 4964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8465D173-39C7-4847-AD09-F69B83E43792}"/>
              </a:ext>
            </a:extLst>
          </p:cNvPr>
          <p:cNvSpPr/>
          <p:nvPr/>
        </p:nvSpPr>
        <p:spPr>
          <a:xfrm rot="16200000">
            <a:off x="5314868" y="3348144"/>
            <a:ext cx="662028" cy="865434"/>
          </a:xfrm>
          <a:prstGeom prst="leftBrace">
            <a:avLst>
              <a:gd name="adj1" fmla="val 8333"/>
              <a:gd name="adj2" fmla="val 4964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FEE310-24BC-48E7-B0C4-91C0FAEDFDE1}"/>
              </a:ext>
            </a:extLst>
          </p:cNvPr>
          <p:cNvSpPr txBox="1"/>
          <p:nvPr/>
        </p:nvSpPr>
        <p:spPr>
          <a:xfrm>
            <a:off x="1247027" y="4243139"/>
            <a:ext cx="27358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Convolutional layers</a:t>
            </a:r>
          </a:p>
          <a:p>
            <a:endParaRPr lang="en-US" dirty="0"/>
          </a:p>
          <a:p>
            <a:r>
              <a:rPr lang="en-US" dirty="0"/>
              <a:t>2D convolution with  Activation and </a:t>
            </a:r>
            <a:br>
              <a:rPr lang="en-US" dirty="0"/>
            </a:br>
            <a:r>
              <a:rPr lang="en-US" dirty="0"/>
              <a:t>pooling / sub-sampling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730B49-C512-47E4-9BAE-98DA01C948BD}"/>
              </a:ext>
            </a:extLst>
          </p:cNvPr>
          <p:cNvSpPr txBox="1"/>
          <p:nvPr/>
        </p:nvSpPr>
        <p:spPr>
          <a:xfrm>
            <a:off x="4647864" y="4438475"/>
            <a:ext cx="27358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Fully connected layers</a:t>
            </a: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n-US" dirty="0"/>
              <a:t>Matrix multiplication &amp;</a:t>
            </a:r>
            <a:br>
              <a:rPr lang="en-US" dirty="0"/>
            </a:br>
            <a:r>
              <a:rPr lang="en-US" dirty="0"/>
              <a:t>activation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5E5D44B-B0AC-44A0-B5BF-F4015F636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3569" y="1539277"/>
            <a:ext cx="5068379" cy="4329817"/>
          </a:xfrm>
        </p:spPr>
        <p:txBody>
          <a:bodyPr>
            <a:normAutofit/>
          </a:bodyPr>
          <a:lstStyle/>
          <a:p>
            <a:r>
              <a:rPr lang="en-US" dirty="0"/>
              <a:t>Starts with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convolutional layers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   Each layer does</a:t>
            </a:r>
          </a:p>
          <a:p>
            <a:pPr lvl="1"/>
            <a:r>
              <a:rPr lang="en-US" dirty="0"/>
              <a:t>2D convolution with several kernels</a:t>
            </a:r>
          </a:p>
          <a:p>
            <a:pPr lvl="1"/>
            <a:r>
              <a:rPr lang="en-US" dirty="0"/>
              <a:t>Activation (e.g., </a:t>
            </a:r>
            <a:r>
              <a:rPr lang="en-US" dirty="0" err="1"/>
              <a:t>ReLU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Sub-sampling or pooling</a:t>
            </a:r>
          </a:p>
          <a:p>
            <a:r>
              <a:rPr lang="en-US" dirty="0"/>
              <a:t>Finish with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fully connected</a:t>
            </a:r>
            <a:r>
              <a:rPr lang="en-US" dirty="0"/>
              <a:t> (or dense) layers. </a:t>
            </a:r>
            <a:br>
              <a:rPr lang="en-US" dirty="0"/>
            </a:br>
            <a:r>
              <a:rPr lang="en-US" dirty="0"/>
              <a:t>  Each layer does . . .</a:t>
            </a:r>
          </a:p>
          <a:p>
            <a:pPr lvl="1"/>
            <a:r>
              <a:rPr lang="en-US" dirty="0"/>
              <a:t>Matrix multiplication</a:t>
            </a:r>
          </a:p>
          <a:p>
            <a:pPr lvl="1"/>
            <a:r>
              <a:rPr lang="en-US" dirty="0"/>
              <a:t>Activation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0BA297-D8E3-4D94-9299-90CA6ADA6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430" y="1534042"/>
            <a:ext cx="5653589" cy="173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0573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ADFBA-B217-49DB-A6C7-BBED9C4B9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Tensors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72E63FF-5000-41B8-8949-7EC4D60C2C0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Input and output of each layer is a </a:t>
                </a:r>
                <a:r>
                  <a:rPr lang="en-US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tensor</a:t>
                </a:r>
              </a:p>
              <a:p>
                <a:pPr lvl="1"/>
                <a:r>
                  <a:rPr lang="en-US" dirty="0">
                    <a:solidFill>
                      <a:schemeClr val="tx1"/>
                    </a:solidFill>
                  </a:rPr>
                  <a:t>A multidimensional array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Examples of tensors</a:t>
                </a:r>
                <a:endParaRPr lang="en-US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lvl="1"/>
                <a:r>
                  <a:rPr lang="en-US" dirty="0">
                    <a:solidFill>
                      <a:schemeClr val="tx1"/>
                    </a:solidFill>
                  </a:rPr>
                  <a:t>Grayscale image: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𝐻𝑒𝑖𝑔h𝑡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𝑊𝑖𝑑𝑡h</m:t>
                        </m:r>
                      </m:e>
                    </m:d>
                  </m:oMath>
                </a14:m>
                <a:endParaRPr lang="en-US" b="0" dirty="0">
                  <a:solidFill>
                    <a:schemeClr val="tx1"/>
                  </a:solidFill>
                </a:endParaRPr>
              </a:p>
              <a:p>
                <a:pPr lvl="1"/>
                <a:r>
                  <a:rPr lang="en-US" dirty="0">
                    <a:solidFill>
                      <a:schemeClr val="tx1"/>
                    </a:solidFill>
                  </a:rPr>
                  <a:t>Color image: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𝐻𝑒𝑖𝑔h𝑡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𝑊𝑖𝑑𝑡h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𝐶h𝑎𝑛</m:t>
                        </m:r>
                      </m:e>
                    </m:d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  <a:br>
                  <a:rPr lang="en-US" dirty="0">
                    <a:solidFill>
                      <a:schemeClr val="tx1"/>
                    </a:solidFill>
                  </a:rPr>
                </a:b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𝐶h𝑎𝑛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∈{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</a:p>
              <a:p>
                <a:pPr lvl="1"/>
                <a:r>
                  <a:rPr lang="en-US" dirty="0">
                    <a:solidFill>
                      <a:schemeClr val="tx1"/>
                    </a:solidFill>
                  </a:rPr>
                  <a:t>Batch of images: 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𝑆𝑎𝑚𝑝𝑙𝑒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𝐻𝑒𝑖𝑔h𝑡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𝑊𝑖𝑑𝑡h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𝐶h𝑎𝑛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Example:  A batch of 100 color images with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256×384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pixels has shape: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(100, 256, 384, 3)</m:t>
                    </m:r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The number of dimensions is called the </a:t>
                </a:r>
                <a:r>
                  <a:rPr lang="en-US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order</a:t>
                </a:r>
                <a:r>
                  <a:rPr lang="en-US" dirty="0">
                    <a:solidFill>
                      <a:schemeClr val="tx1"/>
                    </a:solidFill>
                  </a:rPr>
                  <a:t> or </a:t>
                </a:r>
                <a:r>
                  <a:rPr lang="en-US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rank</a:t>
                </a:r>
              </a:p>
              <a:p>
                <a:pPr lvl="1"/>
                <a:r>
                  <a:rPr lang="en-US" dirty="0">
                    <a:solidFill>
                      <a:schemeClr val="tx1"/>
                    </a:solidFill>
                  </a:rPr>
                  <a:t>Note that rank has a different meaning in linear algebra</a:t>
                </a:r>
              </a:p>
              <a:p>
                <a:pPr lvl="1"/>
                <a:r>
                  <a:rPr lang="en-US" dirty="0">
                    <a:solidFill>
                      <a:schemeClr val="tx1"/>
                    </a:solidFill>
                  </a:rPr>
                  <a:t>So, we will use order</a:t>
                </a:r>
              </a:p>
              <a:p>
                <a:endParaRPr lang="en-US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lvl="1"/>
                <a:endParaRPr lang="en-US" b="0" dirty="0">
                  <a:solidFill>
                    <a:schemeClr val="tx1"/>
                  </a:solidFill>
                </a:endParaRPr>
              </a:p>
              <a:p>
                <a:pPr lvl="1"/>
                <a:endParaRPr lang="en-US" dirty="0">
                  <a:solidFill>
                    <a:schemeClr val="tx1"/>
                  </a:solidFill>
                </a:endParaRPr>
              </a:p>
              <a:p>
                <a:pPr lvl="1"/>
                <a:endParaRPr lang="en-US" dirty="0"/>
              </a:p>
              <a:p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72E63FF-5000-41B8-8949-7EC4D60C2C0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55" t="-15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A8EDD9-0397-42C5-A280-5849EC2B2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33</a:t>
            </a:fld>
            <a:endParaRPr lang="en-US" dirty="0"/>
          </a:p>
        </p:txBody>
      </p:sp>
      <p:pic>
        <p:nvPicPr>
          <p:cNvPr id="6146" name="Picture 2" descr="https://upload.wikimedia.org/wikipedia/commons/thumb/8/8a/Conv_layers.png/237px-Conv_layers.png">
            <a:extLst>
              <a:ext uri="{FF2B5EF4-FFF2-40B4-BE49-F238E27FC236}">
                <a16:creationId xmlns:a16="http://schemas.microsoft.com/office/drawing/2014/main" id="{8688A7FE-9057-47A8-A9BB-CC22624F6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1791" y="988906"/>
            <a:ext cx="4760311" cy="2611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17568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ADFBA-B217-49DB-A6C7-BBED9C4B9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Convolutional Layers Do?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72E63FF-5000-41B8-8949-7EC4D60C2C0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Each convolutional layer has:</a:t>
                </a:r>
              </a:p>
              <a:p>
                <a:pPr lvl="1"/>
                <a:r>
                  <a:rPr lang="en-US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Weight</a:t>
                </a:r>
                <a:r>
                  <a:rPr lang="en-US" dirty="0"/>
                  <a:t> tensor:  </a:t>
                </a:r>
                <a14:m>
                  <m:oMath xmlns:m="http://schemas.openxmlformats.org/officeDocument/2006/math">
                    <m:r>
                      <a:rPr lang="es-419" b="0" i="1" smtClean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r>
                  <a:rPr lang="en-US" dirty="0"/>
                  <a:t> size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Bias</a:t>
                </a:r>
                <a:r>
                  <a:rPr lang="en-US" dirty="0"/>
                  <a:t> vector,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dirty="0"/>
                  <a:t>  size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Takes input tensor </a:t>
                </a:r>
                <a14:m>
                  <m:oMath xmlns:m="http://schemas.openxmlformats.org/officeDocument/2006/math">
                    <m:r>
                      <a:rPr lang="es-419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US" dirty="0"/>
                  <a:t> creates </a:t>
                </a:r>
                <a:r>
                  <a:rPr lang="en-US"/>
                  <a:t>output tensor </a:t>
                </a:r>
                <a:endParaRPr lang="en-US" dirty="0"/>
              </a:p>
              <a:p>
                <a:r>
                  <a:rPr lang="en-US" dirty="0"/>
                  <a:t>Convolutions performed over space and added over channels</a:t>
                </a:r>
                <a:br>
                  <a:rPr lang="en-US" dirty="0"/>
                </a:b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  <m:e>
                        <m:nary>
                          <m:naryPr>
                            <m:chr m:val="∑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brk m:alnAt="23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m:rPr>
                                    <m:brk m:alnAt="23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  <m:e>
                            <m:nary>
                              <m:naryPr>
                                <m:chr m:val="∑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=0</m:t>
                                </m:r>
                              </m:sub>
                              <m:sup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𝑖𝑛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p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</m:d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[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</m:e>
                            </m:nary>
                          </m:e>
                        </m:nary>
                      </m:e>
                    </m:nary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]+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dirty="0"/>
              </a:p>
              <a:p>
                <a:r>
                  <a:rPr lang="en-US" dirty="0"/>
                  <a:t>For each output channel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/>
                  <a:t>, input channel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Computes 2D convolution with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𝑊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[:,:,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dirty="0"/>
                  <a:t> (2D filters of size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pPr lvl="1"/>
                <a:r>
                  <a:rPr lang="en-US" dirty="0"/>
                  <a:t>Sums results over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Different 2D filter for each input channel and output channel pair</a:t>
                </a:r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72E63FF-5000-41B8-8949-7EC4D60C2C0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55" t="-21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A8EDD9-0397-42C5-A280-5849EC2B2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7061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150C5-1241-48FD-9DB7-9B417236C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Subsampling and Pooling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4716EA-1700-47F4-AABB-86D24FB3901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After convolution and activation, there is often a data-reduction stage</a:t>
                </a:r>
              </a:p>
              <a:p>
                <a:r>
                  <a:rPr lang="en-US" dirty="0"/>
                  <a:t>There are many options here. Some popular ones are . . .</a:t>
                </a:r>
              </a:p>
              <a:p>
                <a:r>
                  <a:rPr lang="en-US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Subsampling</a:t>
                </a:r>
                <a:r>
                  <a:rPr lang="en-US" dirty="0"/>
                  <a:t>:</a:t>
                </a:r>
              </a:p>
              <a:p>
                <a:pPr lvl="1"/>
                <a:r>
                  <a:rPr lang="en-US" dirty="0"/>
                  <a:t>keep the top-left pixel from every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US" dirty="0"/>
                  <a:t> region,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US" dirty="0"/>
                  <a:t> is called the </a:t>
                </a:r>
                <a:r>
                  <a:rPr lang="en-US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stride</a:t>
                </a:r>
              </a:p>
              <a:p>
                <a:pPr lvl="1"/>
                <a:r>
                  <a:rPr lang="en-US" dirty="0"/>
                  <a:t>Implemented as part of convolution (no wasted computations!)</a:t>
                </a:r>
              </a:p>
              <a:p>
                <a:pPr lvl="1"/>
                <a:r>
                  <a:rPr lang="en-US" dirty="0"/>
                  <a:t>Called “</a:t>
                </a:r>
                <a:r>
                  <a:rPr lang="en-US" dirty="0" err="1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downsampling</a:t>
                </a:r>
                <a:r>
                  <a:rPr lang="en-US" dirty="0"/>
                  <a:t>” in signal processing</a:t>
                </a:r>
              </a:p>
              <a:p>
                <a:r>
                  <a:rPr lang="en-US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Max pooling</a:t>
                </a:r>
                <a:r>
                  <a:rPr lang="en-US" dirty="0"/>
                  <a:t>:</a:t>
                </a:r>
              </a:p>
              <a:p>
                <a:pPr lvl="1"/>
                <a:r>
                  <a:rPr lang="en-US" dirty="0"/>
                  <a:t>Keep the largest value in each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 region</a:t>
                </a:r>
              </a:p>
              <a:p>
                <a:pPr lvl="1"/>
                <a:r>
                  <a:rPr lang="en-US" dirty="0"/>
                  <a:t>Shift the region by stride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US" dirty="0"/>
                  <a:t> horizontally &amp; vertically</a:t>
                </a:r>
              </a:p>
              <a:p>
                <a:r>
                  <a:rPr lang="en-US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Average pooling</a:t>
                </a:r>
                <a:r>
                  <a:rPr lang="en-US" dirty="0"/>
                  <a:t>:</a:t>
                </a:r>
              </a:p>
              <a:p>
                <a:pPr lvl="1"/>
                <a:r>
                  <a:rPr lang="en-US" dirty="0"/>
                  <a:t>Keep the largest value in each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 region</a:t>
                </a:r>
              </a:p>
              <a:p>
                <a:pPr lvl="1"/>
                <a:r>
                  <a:rPr lang="en-US" dirty="0"/>
                  <a:t>Shift the region by stride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US" dirty="0"/>
                  <a:t> horizontally &amp; vertically</a:t>
                </a:r>
              </a:p>
              <a:p>
                <a:pPr lvl="1"/>
                <a:r>
                  <a:rPr lang="en-US" dirty="0"/>
                  <a:t>Called ”</a:t>
                </a:r>
                <a:r>
                  <a:rPr lang="en-US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decimation</a:t>
                </a:r>
                <a:r>
                  <a:rPr lang="en-US" dirty="0"/>
                  <a:t>” in signal processing</a:t>
                </a:r>
              </a:p>
              <a:p>
                <a:r>
                  <a:rPr lang="en-US" dirty="0"/>
                  <a:t>The above is performed independently on every channel and batch item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4716EA-1700-47F4-AABB-86D24FB3901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33" t="-2394" b="-11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0706A5-3A4E-4D4F-9987-9559AF67B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9855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15241-3FE5-48CC-AA6F-4C4095A39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 Pooling Illustrated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E5AB0F-3231-4F88-AD2D-5830FB274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286AFB-88BA-43A1-BA06-D873515E9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8408" y="1644981"/>
            <a:ext cx="6388622" cy="397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9345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17522-FEBE-4A4F-AF1F-751F646FD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Dense Layers Do?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6D737EC-36B9-48A5-9A40-3D1F3CC2ACC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Say that the last convolutional layer produced (after pooling) a tensor of shape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Just before the first dense layer, we </a:t>
                </a:r>
                <a:r>
                  <a:rPr lang="en-US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flatten</a:t>
                </a:r>
                <a:r>
                  <a:rPr lang="en-US" dirty="0"/>
                  <a:t> (i.e., reshape) into matrix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𝑼</m:t>
                    </m:r>
                  </m:oMath>
                </a14:m>
                <a:endParaRPr lang="en-US" b="1" dirty="0"/>
              </a:p>
              <a:p>
                <a:pPr lvl="1"/>
                <a:r>
                  <a:rPr lang="en-US" dirty="0"/>
                  <a:t>Shape is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𝑖𝑛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 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Then output is performed with matrix multiplication:</a:t>
                </a:r>
              </a:p>
              <a:p>
                <a:pPr marL="0" indent="0">
                  <a:buNone/>
                </a:pPr>
                <a:br>
                  <a:rPr lang="en-US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𝑍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𝑖𝑛</m:t>
                              </m:r>
                            </m:sub>
                          </m:sSub>
                        </m:sup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𝑈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  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=0,…,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lvl="1"/>
                <a:r>
                  <a:rPr lang="en-US" dirty="0"/>
                  <a:t>Weights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𝑊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:  </m:t>
                    </m:r>
                  </m:oMath>
                </a14:m>
                <a:r>
                  <a:rPr lang="en-US" dirty="0"/>
                  <a:t>shape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𝑖𝑛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𝑜𝑢𝑡</m:t>
                            </m:r>
                          </m:sub>
                        </m:sSub>
                      </m:e>
                    </m:d>
                  </m:oMath>
                </a14:m>
                <a:endParaRPr lang="en-US" b="0" dirty="0"/>
              </a:p>
              <a:p>
                <a:pPr lvl="1"/>
                <a:r>
                  <a:rPr lang="en-US" dirty="0"/>
                  <a:t>Bias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/>
                  <a:t>:  Shape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Same as the linear stages of the 2-layer neural network from the last unit!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6D737EC-36B9-48A5-9A40-3D1F3CC2ACC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55" t="-15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BB5DC6-4B38-42E6-818B-1A765451D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7216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 vs Fully Connected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Using convolution layers greatly reduces number of parameters</a:t>
                </a:r>
              </a:p>
              <a:p>
                <a:r>
                  <a:rPr lang="en-US" dirty="0"/>
                  <a:t>Ex:  Suppose input is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(∗,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output is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(∗,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Ex:  </a:t>
                </a:r>
                <a:r>
                  <a:rPr lang="en-US" dirty="0" err="1"/>
                  <a:t>AlexNet</a:t>
                </a:r>
                <a:r>
                  <a:rPr lang="en-US" dirty="0"/>
                  <a:t>  2</a:t>
                </a:r>
                <a:r>
                  <a:rPr lang="en-US" baseline="30000" dirty="0"/>
                  <a:t>nd</a:t>
                </a:r>
                <a:r>
                  <a:rPr lang="en-US" dirty="0"/>
                  <a:t> layer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∗, 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55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 55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,96</m:t>
                        </m:r>
                      </m:e>
                    </m:d>
                    <m:r>
                      <m:rPr>
                        <m:lit/>
                      </m:rP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→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∗,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55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55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, 256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Convolutional network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size filters</a:t>
                </a:r>
              </a:p>
              <a:p>
                <a:pPr lvl="1"/>
                <a:r>
                  <a:rPr lang="en-US" dirty="0"/>
                  <a:t>Requires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</m:oMath>
                </a14:m>
                <a:r>
                  <a:rPr lang="en-US" dirty="0"/>
                  <a:t> weights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</m:oMath>
                </a14:m>
                <a:r>
                  <a:rPr lang="en-US" dirty="0"/>
                  <a:t> biases</a:t>
                </a:r>
              </a:p>
              <a:p>
                <a:pPr lvl="1"/>
                <a:r>
                  <a:rPr lang="en-US" dirty="0"/>
                  <a:t>Example:  </a:t>
                </a:r>
                <a:r>
                  <a:rPr lang="en-US" dirty="0" err="1"/>
                  <a:t>AlexNet</a:t>
                </a:r>
                <a:r>
                  <a:rPr lang="en-US" dirty="0"/>
                  <a:t> 2</a:t>
                </a:r>
                <a:r>
                  <a:rPr lang="en-US" baseline="30000" dirty="0"/>
                  <a:t>nd</a:t>
                </a:r>
                <a:r>
                  <a:rPr lang="en-US" dirty="0"/>
                  <a:t> layer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=5</m:t>
                    </m:r>
                  </m:oMath>
                </a14:m>
                <a:r>
                  <a:rPr lang="en-US" dirty="0"/>
                  <a:t> filters has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6.1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10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</m:oMath>
                </a14:m>
                <a:r>
                  <a:rPr lang="en-US" dirty="0"/>
                  <a:t> weights and 25 biases</a:t>
                </a:r>
              </a:p>
              <a:p>
                <a:r>
                  <a:rPr lang="en-US" dirty="0"/>
                  <a:t>But, a fully-connected layer with same size inputs and outputs:</a:t>
                </a:r>
              </a:p>
              <a:p>
                <a:pPr lvl="1"/>
                <a:r>
                  <a:rPr lang="en-US" dirty="0"/>
                  <a:t>Would require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</m:oMath>
                </a14:m>
                <a:r>
                  <a:rPr lang="en-US" dirty="0"/>
                  <a:t> weights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</m:oMath>
                </a14:m>
                <a:r>
                  <a:rPr lang="en-US" dirty="0"/>
                  <a:t> biases</a:t>
                </a:r>
              </a:p>
              <a:p>
                <a:pPr lvl="1"/>
                <a:r>
                  <a:rPr lang="en-US" dirty="0"/>
                  <a:t>Example:  </a:t>
                </a:r>
                <a:r>
                  <a:rPr lang="en-US" dirty="0" err="1"/>
                  <a:t>AlexNet</a:t>
                </a:r>
                <a:r>
                  <a:rPr lang="en-US" dirty="0"/>
                  <a:t> 2</a:t>
                </a:r>
                <a:r>
                  <a:rPr lang="en-US" baseline="30000" dirty="0"/>
                  <a:t>nd</a:t>
                </a:r>
                <a:r>
                  <a:rPr lang="en-US" dirty="0"/>
                  <a:t> layer would need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2.2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10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sup>
                    </m:sSup>
                  </m:oMath>
                </a14:m>
                <a:r>
                  <a:rPr lang="en-US" dirty="0"/>
                  <a:t> weights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7.7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10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</m:oMath>
                </a14:m>
                <a:r>
                  <a:rPr lang="en-US" dirty="0"/>
                  <a:t> biases</a:t>
                </a:r>
              </a:p>
              <a:p>
                <a:r>
                  <a:rPr lang="en-US" dirty="0"/>
                  <a:t>Convolutional layers exploit </a:t>
                </a:r>
                <a:r>
                  <a:rPr lang="en-US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translation invariance </a:t>
                </a:r>
              </a:p>
              <a:p>
                <a:pPr lvl="1"/>
                <a:r>
                  <a:rPr lang="en-US" dirty="0"/>
                  <a:t>Local features are small and could be located </a:t>
                </a:r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55" t="-15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3448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Motivation: ImageNet Large-Scale Visual Recognition Challenge (ILSVR)</a:t>
            </a:r>
          </a:p>
          <a:p>
            <a:r>
              <a:rPr lang="en-US" dirty="0"/>
              <a:t>Deep Networks  and Feature Hierarchies</a:t>
            </a:r>
          </a:p>
          <a:p>
            <a:r>
              <a:rPr lang="en-US" dirty="0"/>
              <a:t>2D convolutions</a:t>
            </a:r>
          </a:p>
          <a:p>
            <a:r>
              <a:rPr lang="en-US" dirty="0"/>
              <a:t>Convolutional neural networks</a:t>
            </a:r>
          </a:p>
          <a:p>
            <a:r>
              <a:rPr lang="en-US" dirty="0"/>
              <a:t>Creating and visualizing convolutional layers in </a:t>
            </a:r>
            <a:r>
              <a:rPr lang="en-US" dirty="0" err="1"/>
              <a:t>Keras</a:t>
            </a:r>
            <a:endParaRPr lang="en-US" dirty="0"/>
          </a:p>
          <a:p>
            <a:r>
              <a:rPr lang="en-US" dirty="0"/>
              <a:t>Training CNNs:  Backpropagation, Batch-norm, Dropout, etc.</a:t>
            </a:r>
          </a:p>
          <a:p>
            <a:r>
              <a:rPr lang="en-US" dirty="0"/>
              <a:t>Transfer Learning from Famous Pre-trained Networks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39</a:t>
            </a:fld>
            <a:endParaRPr lang="en-US" dirty="0"/>
          </a:p>
        </p:txBody>
      </p:sp>
      <p:sp>
        <p:nvSpPr>
          <p:cNvPr id="5" name="Arrow: Right 4"/>
          <p:cNvSpPr/>
          <p:nvPr/>
        </p:nvSpPr>
        <p:spPr>
          <a:xfrm>
            <a:off x="506773" y="3328336"/>
            <a:ext cx="791796" cy="3758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662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C8BF0-8E5A-4222-8AB5-27FE3E1D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ImageNet (2009)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A01E5-E76E-4265-A9B0-7609966E4F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Better algorithms need better data</a:t>
            </a:r>
          </a:p>
          <a:p>
            <a:endParaRPr lang="en-US" dirty="0"/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ImageNet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Goal: “map out the entire world of objects” </a:t>
            </a:r>
            <a:br>
              <a:rPr lang="en-US" dirty="0"/>
            </a:br>
            <a:r>
              <a:rPr lang="en-US" dirty="0"/>
              <a:t>(see this </a:t>
            </a:r>
            <a:r>
              <a:rPr lang="en-US" dirty="0">
                <a:hlinkClick r:id="rId2"/>
              </a:rPr>
              <a:t>great article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3.2 million images</a:t>
            </a:r>
          </a:p>
          <a:p>
            <a:pPr lvl="1"/>
            <a:r>
              <a:rPr lang="en-US" dirty="0"/>
              <a:t>Annotated by </a:t>
            </a:r>
            <a:r>
              <a:rPr lang="en-US" dirty="0">
                <a:hlinkClick r:id="rId3"/>
              </a:rPr>
              <a:t>Amazon mechanical </a:t>
            </a:r>
            <a:r>
              <a:rPr lang="en-US" dirty="0" err="1">
                <a:hlinkClick r:id="rId3"/>
              </a:rPr>
              <a:t>turk</a:t>
            </a:r>
            <a:endParaRPr lang="en-US" dirty="0"/>
          </a:p>
          <a:p>
            <a:pPr lvl="1"/>
            <a:r>
              <a:rPr lang="en-US" dirty="0"/>
              <a:t>Hierarchical categories</a:t>
            </a:r>
          </a:p>
          <a:p>
            <a:pPr lvl="1"/>
            <a:r>
              <a:rPr lang="en-US" dirty="0"/>
              <a:t>Details in 2009 CVPR paper</a:t>
            </a:r>
          </a:p>
          <a:p>
            <a:pPr marL="201168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2F2659-E0C2-420E-947C-537A4BF50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44E510-2ACB-42FA-8B3C-A7BEB1D765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0371" y="1121664"/>
            <a:ext cx="5894221" cy="395754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0B88D77-8F6E-42D3-8459-79EA5EC2E5EF}"/>
              </a:ext>
            </a:extLst>
          </p:cNvPr>
          <p:cNvSpPr/>
          <p:nvPr/>
        </p:nvSpPr>
        <p:spPr>
          <a:xfrm>
            <a:off x="1349477" y="5291676"/>
            <a:ext cx="1037008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Deng, J., Dong, W.,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Socher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R., Li, L. J., Li, K., &amp; Fei-Fei, L. (2009, June).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Imagenet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: A large-scale hierarchical image database. In </a:t>
            </a:r>
            <a:r>
              <a:rPr lang="en-US" sz="1400" i="1" dirty="0">
                <a:solidFill>
                  <a:srgbClr val="222222"/>
                </a:solidFill>
                <a:latin typeface="Arial" panose="020B0604020202020204" pitchFamily="34" charset="0"/>
              </a:rPr>
              <a:t>Computer Vision and Pattern Recognition, 2009. CVPR 2009. IEEE Conference on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 (pp. 248-255). IEEE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312304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73517-6002-470E-A4DF-5DB09451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Convolutional Layers in </a:t>
            </a:r>
            <a:r>
              <a:rPr lang="en-US" dirty="0" err="1"/>
              <a:t>Keras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B33C6-A0A0-441C-A317-D5B77143A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Done easily with Conv2d</a:t>
            </a:r>
          </a:p>
          <a:p>
            <a:pPr lvl="1"/>
            <a:r>
              <a:rPr lang="en-US" dirty="0"/>
              <a:t>Specify </a:t>
            </a:r>
            <a:r>
              <a:rPr lang="en-US" dirty="0" err="1"/>
              <a:t>input_shape</a:t>
            </a:r>
            <a:r>
              <a:rPr lang="en-US" dirty="0"/>
              <a:t> (if first layer), kernel size and number of output channels</a:t>
            </a:r>
          </a:p>
          <a:p>
            <a:pPr lvl="1"/>
            <a:endParaRPr lang="en-US" dirty="0"/>
          </a:p>
          <a:p>
            <a:r>
              <a:rPr lang="en-US" dirty="0"/>
              <a:t>To illustrate: </a:t>
            </a:r>
          </a:p>
          <a:p>
            <a:pPr lvl="1"/>
            <a:r>
              <a:rPr lang="en-US" dirty="0"/>
              <a:t>We create a network with a single convolutional layer</a:t>
            </a:r>
          </a:p>
          <a:p>
            <a:pPr lvl="1"/>
            <a:r>
              <a:rPr lang="en-US" dirty="0"/>
              <a:t>Set the weights and biases (normally these would be learned)</a:t>
            </a:r>
          </a:p>
          <a:p>
            <a:pPr lvl="1"/>
            <a:r>
              <a:rPr lang="en-US" dirty="0"/>
              <a:t>Run input through the layer (using the predict command)</a:t>
            </a:r>
          </a:p>
          <a:p>
            <a:pPr lvl="1"/>
            <a:r>
              <a:rPr lang="en-US" dirty="0"/>
              <a:t>Look at the output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26896A-EA2F-42C8-8952-099BA33BA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40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E81C78-DEF9-498F-AF61-CB1F489BC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7681" y="4274950"/>
            <a:ext cx="6727895" cy="129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6096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84764-AF19-471A-8995-16EE4E34A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1:  Gradients of a BW image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9AD76C-7592-456B-8688-BA7E617BFA8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97280" y="1539277"/>
                <a:ext cx="10058400" cy="1801233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Create simple convolutional layer</a:t>
                </a:r>
              </a:p>
              <a:p>
                <a:r>
                  <a:rPr lang="en-US" dirty="0"/>
                  <a:t>Input:  BW image,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dirty="0"/>
                  <a:t> input channel </a:t>
                </a:r>
              </a:p>
              <a:p>
                <a:r>
                  <a:rPr lang="en-US" dirty="0"/>
                  <a:t>Two output channels:   x- and y-gradient,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9AD76C-7592-456B-8688-BA7E617BFA8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1539277"/>
                <a:ext cx="10058400" cy="1801233"/>
              </a:xfrm>
              <a:blipFill>
                <a:blip r:embed="rId2"/>
                <a:stretch>
                  <a:fillRect l="-1455" t="-37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54FA6-0995-4067-B95B-F4AB815CF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41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50AA4C-0E1A-45B3-B4A8-91BEB1F317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7235" y="3342654"/>
            <a:ext cx="1306707" cy="1349994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33C305F5-0CAE-4667-A5AB-8C0F076F70B6}"/>
              </a:ext>
            </a:extLst>
          </p:cNvPr>
          <p:cNvSpPr/>
          <p:nvPr/>
        </p:nvSpPr>
        <p:spPr>
          <a:xfrm>
            <a:off x="8060412" y="3779069"/>
            <a:ext cx="958646" cy="521503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849A6C-7D47-4E49-B7BB-4A63EB5472F0}"/>
              </a:ext>
            </a:extLst>
          </p:cNvPr>
          <p:cNvSpPr txBox="1"/>
          <p:nvPr/>
        </p:nvSpPr>
        <p:spPr>
          <a:xfrm>
            <a:off x="1539732" y="4692648"/>
            <a:ext cx="21098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1">
                    <a:lumMod val="60000"/>
                    <a:lumOff val="40000"/>
                  </a:schemeClr>
                </a:solidFill>
              </a:rPr>
              <a:t>Input.</a:t>
            </a:r>
          </a:p>
          <a:p>
            <a:r>
              <a:rPr lang="en-US"/>
              <a:t>One channel</a:t>
            </a:r>
          </a:p>
          <a:p>
            <a:r>
              <a:rPr lang="en-US"/>
              <a:t>Shape  = (512,512,1)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896D638-AB04-464D-86A6-8E7FF77C098E}"/>
                  </a:ext>
                </a:extLst>
              </p:cNvPr>
              <p:cNvSpPr txBox="1"/>
              <p:nvPr/>
            </p:nvSpPr>
            <p:spPr>
              <a:xfrm>
                <a:off x="3831416" y="3708768"/>
                <a:ext cx="3681521" cy="6621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sz="14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−2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1400" i="1">
                          <a:latin typeface="Cambria Math" panose="02040503050406030204" pitchFamily="18" charset="0"/>
                        </a:rPr>
                        <m:t>,   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sz="14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−2</m:t>
                                </m:r>
                              </m:e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896D638-AB04-464D-86A6-8E7FF77C09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1416" y="3708768"/>
                <a:ext cx="3681521" cy="66210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1D6E8AC0-33D5-4644-B501-D87A8561C66F}"/>
              </a:ext>
            </a:extLst>
          </p:cNvPr>
          <p:cNvSpPr txBox="1"/>
          <p:nvPr/>
        </p:nvSpPr>
        <p:spPr>
          <a:xfrm>
            <a:off x="4617239" y="4579577"/>
            <a:ext cx="14067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Filters</a:t>
            </a:r>
          </a:p>
          <a:p>
            <a:r>
              <a:rPr lang="en-US" dirty="0"/>
              <a:t>Two gradient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89C106-535B-48AA-ACA2-644AEC265889}"/>
              </a:ext>
            </a:extLst>
          </p:cNvPr>
          <p:cNvSpPr txBox="1"/>
          <p:nvPr/>
        </p:nvSpPr>
        <p:spPr>
          <a:xfrm>
            <a:off x="3404173" y="3765711"/>
            <a:ext cx="5962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*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B6BAA5A-410E-4F57-B829-A036BE3AC71A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10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78421" y="3263261"/>
            <a:ext cx="1706552" cy="170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2152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05447-D1B1-4B86-A149-7378EAEB6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Layer in </a:t>
            </a:r>
            <a:r>
              <a:rPr lang="en-US" dirty="0" err="1"/>
              <a:t>Keras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BE0F8-C458-4DF8-962F-A6916970E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4696" y="1539277"/>
            <a:ext cx="3810983" cy="4329817"/>
          </a:xfrm>
        </p:spPr>
        <p:txBody>
          <a:bodyPr/>
          <a:lstStyle/>
          <a:p>
            <a:r>
              <a:rPr lang="en-US" dirty="0"/>
              <a:t>Create a single layer model</a:t>
            </a:r>
          </a:p>
          <a:p>
            <a:r>
              <a:rPr lang="en-US" dirty="0"/>
              <a:t>Use the Conv2D layer</a:t>
            </a:r>
          </a:p>
          <a:p>
            <a:r>
              <a:rPr lang="en-US" dirty="0"/>
              <a:t>Specify</a:t>
            </a:r>
          </a:p>
          <a:p>
            <a:pPr lvl="1"/>
            <a:r>
              <a:rPr lang="en-US" dirty="0"/>
              <a:t>Kernel size</a:t>
            </a:r>
          </a:p>
          <a:p>
            <a:pPr lvl="1"/>
            <a:r>
              <a:rPr lang="en-US" dirty="0"/>
              <a:t>Number of output channels</a:t>
            </a:r>
          </a:p>
          <a:p>
            <a:pPr lvl="1"/>
            <a:r>
              <a:rPr lang="en-US" dirty="0"/>
              <a:t>Input shape </a:t>
            </a:r>
          </a:p>
          <a:p>
            <a:r>
              <a:rPr lang="en-US" dirty="0"/>
              <a:t>Why do we have 20 parameters?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A7F6F-43A6-4A4E-8E53-7DE43B02E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42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A51A90-1C54-4C8C-A156-BE955EFB1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760220"/>
            <a:ext cx="5087573" cy="12677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DD2ACC-334D-46DF-B0FA-25AD093B6A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410" y="3163058"/>
            <a:ext cx="5330190" cy="2139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28840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7F18B-0328-4FBE-96F7-01F3D9D8D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the Weights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7B7476-85D5-474A-B8C3-2C90AEE6F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4058" y="1539277"/>
            <a:ext cx="5971622" cy="4329817"/>
          </a:xfrm>
        </p:spPr>
        <p:txBody>
          <a:bodyPr/>
          <a:lstStyle/>
          <a:p>
            <a:r>
              <a:rPr lang="en-US" dirty="0"/>
              <a:t>Read the weights and the shapes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Set the weights to the two filters</a:t>
            </a:r>
          </a:p>
          <a:p>
            <a:r>
              <a:rPr lang="en-US" dirty="0"/>
              <a:t>Normally, these would be trained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Run the input through the network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DABBA1-7375-46DA-842F-06B3A4655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43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5D9FF1-C7EE-4296-915D-D2A7F14DF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1" y="1477328"/>
            <a:ext cx="3360419" cy="15634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D9E8AA-44DA-4CC6-B3D9-1370FD302E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320" y="3224542"/>
            <a:ext cx="3147060" cy="13476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EAD053-E8E7-4846-88FB-4EC2A7DA2A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6321" y="5016628"/>
            <a:ext cx="3368040" cy="75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49378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84764-AF19-471A-8995-16EE4E34A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 Convolution in </a:t>
            </a:r>
            <a:r>
              <a:rPr lang="en-US" dirty="0" err="1"/>
              <a:t>Keras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AD76C-7592-456B-8688-BA7E617BF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539277"/>
            <a:ext cx="5952449" cy="1801233"/>
          </a:xfrm>
        </p:spPr>
        <p:txBody>
          <a:bodyPr>
            <a:normAutofit/>
          </a:bodyPr>
          <a:lstStyle/>
          <a:p>
            <a:r>
              <a:rPr lang="en-US" dirty="0"/>
              <a:t>Create input x</a:t>
            </a:r>
          </a:p>
          <a:p>
            <a:pPr lvl="1"/>
            <a:r>
              <a:rPr lang="en-US" dirty="0"/>
              <a:t>Need to reshape</a:t>
            </a:r>
          </a:p>
          <a:p>
            <a:r>
              <a:rPr lang="en-US" dirty="0"/>
              <a:t>Use predict command to compute output</a:t>
            </a:r>
          </a:p>
          <a:p>
            <a:r>
              <a:rPr lang="en-US" dirty="0"/>
              <a:t>Generates two output channels y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54FA6-0995-4067-B95B-F4AB815CF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44</a:t>
            </a:fld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33C305F5-0CAE-4667-A5AB-8C0F076F70B6}"/>
              </a:ext>
            </a:extLst>
          </p:cNvPr>
          <p:cNvSpPr/>
          <p:nvPr/>
        </p:nvSpPr>
        <p:spPr>
          <a:xfrm>
            <a:off x="5035663" y="4450405"/>
            <a:ext cx="958646" cy="521503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F2FD0C-3C66-4465-9FFE-E25EE4E63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8877" y="3880402"/>
            <a:ext cx="3776110" cy="18861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D5E3D9C-7C21-42E4-BBFA-6C8BCA618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145" y="3862230"/>
            <a:ext cx="1954886" cy="201964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E6FBB03-2F23-4796-BB6C-AA388160B4EF}"/>
              </a:ext>
            </a:extLst>
          </p:cNvPr>
          <p:cNvSpPr txBox="1"/>
          <p:nvPr/>
        </p:nvSpPr>
        <p:spPr>
          <a:xfrm>
            <a:off x="1132594" y="3509204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Input  </a:t>
            </a:r>
            <a:r>
              <a:rPr lang="en-US" dirty="0"/>
              <a:t>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012DB0-BEC5-4BF3-83AC-5523AA31BD9E}"/>
              </a:ext>
            </a:extLst>
          </p:cNvPr>
          <p:cNvSpPr txBox="1"/>
          <p:nvPr/>
        </p:nvSpPr>
        <p:spPr>
          <a:xfrm>
            <a:off x="3271527" y="4450405"/>
            <a:ext cx="14965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Filters</a:t>
            </a:r>
          </a:p>
          <a:p>
            <a:r>
              <a:rPr lang="en-US" dirty="0"/>
              <a:t>Two gradients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804BC1-ACF8-4234-860E-A6D584DBFFAB}"/>
              </a:ext>
            </a:extLst>
          </p:cNvPr>
          <p:cNvSpPr txBox="1"/>
          <p:nvPr/>
        </p:nvSpPr>
        <p:spPr>
          <a:xfrm>
            <a:off x="2555031" y="4375511"/>
            <a:ext cx="5962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*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3808546-2D0A-432B-A023-9AD484B8B9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7138" y="1677832"/>
            <a:ext cx="3368040" cy="75686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C5B5725-B838-4F65-ABEE-0C017E583ECC}"/>
              </a:ext>
            </a:extLst>
          </p:cNvPr>
          <p:cNvSpPr txBox="1"/>
          <p:nvPr/>
        </p:nvSpPr>
        <p:spPr>
          <a:xfrm>
            <a:off x="6727138" y="3297873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y[:,:,0]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12954F-0914-4C61-976D-C5A99968E24A}"/>
              </a:ext>
            </a:extLst>
          </p:cNvPr>
          <p:cNvSpPr txBox="1"/>
          <p:nvPr/>
        </p:nvSpPr>
        <p:spPr>
          <a:xfrm>
            <a:off x="8725584" y="3281954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y[:,:,1]</a:t>
            </a:r>
          </a:p>
        </p:txBody>
      </p:sp>
    </p:spTree>
    <p:extLst>
      <p:ext uri="{BB962C8B-B14F-4D97-AF65-F5344CB8AC3E}">
        <p14:creationId xmlns:p14="http://schemas.microsoft.com/office/powerpoint/2010/main" val="396551990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015BE-75D7-4101-8956-C084D5747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2:  Color Input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C7A92C3-D43C-48F7-A9B5-1F5EBBF6C2F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Input:  Single color input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en-US" dirty="0"/>
                  <a:t> input channels</a:t>
                </a:r>
              </a:p>
              <a:p>
                <a:pPr lvl="1"/>
                <a:r>
                  <a:rPr lang="en-US" dirty="0"/>
                  <a:t>Input size per sample = 368 x 487 x 3 </a:t>
                </a:r>
              </a:p>
              <a:p>
                <a:r>
                  <a:rPr lang="en-US" dirty="0"/>
                  <a:t>Output:  Filter with four different color filters</a:t>
                </a:r>
              </a:p>
              <a:p>
                <a:pPr lvl="1"/>
                <a:r>
                  <a:rPr lang="en-US" dirty="0"/>
                  <a:t>Each kernel is 9 x 9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4</m:t>
                    </m:r>
                  </m:oMath>
                </a14:m>
                <a:r>
                  <a:rPr lang="en-US" dirty="0"/>
                  <a:t> output channels</a:t>
                </a:r>
              </a:p>
              <a:p>
                <a:pPr lvl="1"/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C7A92C3-D43C-48F7-A9B5-1F5EBBF6C2F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55" t="-15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9BE742-DFB7-4BC5-A3CD-0E9384429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45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66F01F-D9BC-409A-B331-E80AF1F6B6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" y="3779140"/>
            <a:ext cx="2872740" cy="23024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B8A39B-B874-45EF-89EC-2ADCFB04ED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1445" y="4238324"/>
            <a:ext cx="5019675" cy="15393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5A8409F-8E27-4DEF-B352-09B9B6E3F918}"/>
              </a:ext>
            </a:extLst>
          </p:cNvPr>
          <p:cNvSpPr txBox="1"/>
          <p:nvPr/>
        </p:nvSpPr>
        <p:spPr>
          <a:xfrm>
            <a:off x="3345180" y="4756502"/>
            <a:ext cx="5962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*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5CB3BDEA-4F4C-4F0F-B1D8-46204A1BF2B7}"/>
              </a:ext>
            </a:extLst>
          </p:cNvPr>
          <p:cNvSpPr/>
          <p:nvPr/>
        </p:nvSpPr>
        <p:spPr>
          <a:xfrm>
            <a:off x="8867471" y="4669596"/>
            <a:ext cx="958646" cy="521503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D7F6A0-3D7F-40C4-B458-DADF7207D78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10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41846" y="4077071"/>
            <a:ext cx="1706552" cy="170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63041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9723C-5173-453E-849B-D4FAA91E6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the Layer in </a:t>
            </a:r>
            <a:r>
              <a:rPr lang="en-US" dirty="0" err="1"/>
              <a:t>Keras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AD25F-BBA9-4C09-97D0-22D19D228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7160" y="1539277"/>
            <a:ext cx="3398520" cy="4329817"/>
          </a:xfrm>
        </p:spPr>
        <p:txBody>
          <a:bodyPr/>
          <a:lstStyle/>
          <a:p>
            <a:r>
              <a:rPr lang="en-US" dirty="0"/>
              <a:t>Model with single layer</a:t>
            </a:r>
          </a:p>
          <a:p>
            <a:r>
              <a:rPr lang="en-US" dirty="0"/>
              <a:t>Input shape = (368, 488,3)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Output shape = (360,479,4)</a:t>
            </a:r>
          </a:p>
          <a:p>
            <a:r>
              <a:rPr lang="en-US" dirty="0"/>
              <a:t>What the number of parameters is 976?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9CB3CC-5D42-4334-8EE8-96DE32FEF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46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DE5D20-988E-4676-8624-569E3C3D3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539277"/>
            <a:ext cx="6161969" cy="481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7709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4BE57-D874-4D09-ADB9-6C1CD8E80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the Weights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0FE9C92-EE2C-4BDB-A49C-1D4A8B46C22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370320" y="1562137"/>
                <a:ext cx="4785360" cy="4329817"/>
              </a:xfrm>
            </p:spPr>
            <p:txBody>
              <a:bodyPr/>
              <a:lstStyle/>
              <a:p>
                <a:r>
                  <a:rPr lang="en-US" dirty="0"/>
                  <a:t>Consider weight of the form:</a:t>
                </a:r>
                <a:br>
                  <a:rPr lang="en-US" dirty="0"/>
                </a:b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𝑊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,ℓ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[ℓ,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</m:oMath>
                </a14:m>
                <a:r>
                  <a:rPr lang="en-US" dirty="0"/>
                  <a:t>= filter over space</a:t>
                </a:r>
              </a:p>
              <a:p>
                <a:pPr lvl="1"/>
                <a:r>
                  <a:rPr lang="en-US" dirty="0"/>
                  <a:t>Use Gaussian blur</a:t>
                </a:r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[ℓ,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dirty="0"/>
                  <a:t> = filter over channel</a:t>
                </a:r>
              </a:p>
              <a:p>
                <a:pPr lvl="1"/>
                <a:r>
                  <a:rPr lang="en-US" dirty="0"/>
                  <a:t>Weighting of color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 in output channel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ℓ</m:t>
                    </m:r>
                  </m:oMath>
                </a14:m>
                <a:endParaRPr lang="en-US" dirty="0"/>
              </a:p>
              <a:p>
                <a:r>
                  <a:rPr lang="en-US" dirty="0"/>
                  <a:t>Each filter:</a:t>
                </a:r>
              </a:p>
              <a:p>
                <a:pPr lvl="1"/>
                <a:r>
                  <a:rPr lang="en-US" dirty="0"/>
                  <a:t>Average over space and selects color</a:t>
                </a:r>
              </a:p>
              <a:p>
                <a:r>
                  <a:rPr lang="en-US" dirty="0"/>
                  <a:t>Again, normally we would train the weights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0FE9C92-EE2C-4BDB-A49C-1D4A8B46C2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370320" y="1562137"/>
                <a:ext cx="4785360" cy="4329817"/>
              </a:xfrm>
              <a:blipFill>
                <a:blip r:embed="rId2"/>
                <a:stretch>
                  <a:fillRect l="-3057" t="-1406" r="-15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4206F7-5ED5-479D-B250-EDD9837C1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47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0783C2-B284-49FA-88E5-99E74991EB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510" y="1793677"/>
            <a:ext cx="5040630" cy="331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57671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6C388-11A5-47BE-BE43-F522C38E1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 Convolution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9337EB-E7B4-4E06-9480-ACBCA9530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48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9CCFFD-7FBF-4DBC-90C6-E44DD50FE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261" y="4001039"/>
            <a:ext cx="7424109" cy="14922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B7AEE9-FBF2-4106-9782-6517A175E8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4447" y="3277616"/>
            <a:ext cx="3105150" cy="3619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88F3E7-8803-414F-B00B-6B76F7E586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7115" y="1824632"/>
            <a:ext cx="3945255" cy="12098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F05E0F4-84E8-4613-8BF7-0D643D97EF5B}"/>
              </a:ext>
            </a:extLst>
          </p:cNvPr>
          <p:cNvSpPr txBox="1"/>
          <p:nvPr/>
        </p:nvSpPr>
        <p:spPr>
          <a:xfrm>
            <a:off x="9346794" y="1930269"/>
            <a:ext cx="13622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Filters, W</a:t>
            </a:r>
            <a:br>
              <a:rPr lang="en-US" sz="2400" dirty="0"/>
            </a:br>
            <a:r>
              <a:rPr lang="en-US" sz="2400" dirty="0"/>
              <a:t>(9,9,3,4)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984C57D-8E17-4B64-89BB-19CB204932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6782" y="1771029"/>
            <a:ext cx="1643334" cy="131708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FBE3F9E-81DC-4332-92E2-37C9C745EE8C}"/>
              </a:ext>
            </a:extLst>
          </p:cNvPr>
          <p:cNvSpPr txBox="1"/>
          <p:nvPr/>
        </p:nvSpPr>
        <p:spPr>
          <a:xfrm>
            <a:off x="314072" y="1899695"/>
            <a:ext cx="17027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Input, x</a:t>
            </a:r>
          </a:p>
          <a:p>
            <a:r>
              <a:rPr lang="en-US" sz="2400" dirty="0"/>
              <a:t>(3 channels)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B12E7524-FE56-4A2B-A19A-9AF6DDF77B27}"/>
              </a:ext>
            </a:extLst>
          </p:cNvPr>
          <p:cNvSpPr/>
          <p:nvPr/>
        </p:nvSpPr>
        <p:spPr>
          <a:xfrm rot="5400000">
            <a:off x="4287062" y="3292621"/>
            <a:ext cx="742248" cy="3973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E75AC45-C571-4E0C-922D-E83149E8DF5B}"/>
              </a:ext>
            </a:extLst>
          </p:cNvPr>
          <p:cNvSpPr txBox="1"/>
          <p:nvPr/>
        </p:nvSpPr>
        <p:spPr>
          <a:xfrm>
            <a:off x="4260582" y="2239740"/>
            <a:ext cx="5962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*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B545577-3D02-4905-BDD0-810F6E63CD19}"/>
              </a:ext>
            </a:extLst>
          </p:cNvPr>
          <p:cNvSpPr txBox="1"/>
          <p:nvPr/>
        </p:nvSpPr>
        <p:spPr>
          <a:xfrm>
            <a:off x="2194683" y="5493266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y[:,:,0]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CCFFD84-15EC-467F-801C-2A4888CAFD51}"/>
              </a:ext>
            </a:extLst>
          </p:cNvPr>
          <p:cNvSpPr txBox="1"/>
          <p:nvPr/>
        </p:nvSpPr>
        <p:spPr>
          <a:xfrm>
            <a:off x="4014420" y="5505545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y[:,:,1]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47D927F-C182-4E78-9C99-A0AC61E69A5E}"/>
              </a:ext>
            </a:extLst>
          </p:cNvPr>
          <p:cNvSpPr txBox="1"/>
          <p:nvPr/>
        </p:nvSpPr>
        <p:spPr>
          <a:xfrm>
            <a:off x="5834157" y="5524069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y[:,:,2]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82CE92-666D-49E9-90C7-26EFB961FCD8}"/>
              </a:ext>
            </a:extLst>
          </p:cNvPr>
          <p:cNvSpPr txBox="1"/>
          <p:nvPr/>
        </p:nvSpPr>
        <p:spPr>
          <a:xfrm>
            <a:off x="7719494" y="5525178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y[:,:,3]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7F827E2-E856-4AD5-B55A-5CADA24C1063}"/>
              </a:ext>
            </a:extLst>
          </p:cNvPr>
          <p:cNvSpPr txBox="1"/>
          <p:nvPr/>
        </p:nvSpPr>
        <p:spPr>
          <a:xfrm>
            <a:off x="9346794" y="4636228"/>
            <a:ext cx="15167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Output y</a:t>
            </a:r>
            <a:br>
              <a:rPr lang="en-US" sz="2400" dirty="0"/>
            </a:br>
            <a:r>
              <a:rPr lang="en-US" sz="2400" dirty="0"/>
              <a:t>4 channels</a:t>
            </a:r>
          </a:p>
        </p:txBody>
      </p:sp>
    </p:spTree>
    <p:extLst>
      <p:ext uri="{BB962C8B-B14F-4D97-AF65-F5344CB8AC3E}">
        <p14:creationId xmlns:p14="http://schemas.microsoft.com/office/powerpoint/2010/main" val="2399380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Layer Filters in </a:t>
            </a:r>
            <a:r>
              <a:rPr lang="en-US" dirty="0" err="1"/>
              <a:t>AlexNet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38893" y="1532297"/>
            <a:ext cx="4968732" cy="4329817"/>
          </a:xfrm>
        </p:spPr>
        <p:txBody>
          <a:bodyPr/>
          <a:lstStyle/>
          <a:p>
            <a:r>
              <a:rPr lang="en-US" dirty="0" err="1"/>
              <a:t>AlexNet</a:t>
            </a:r>
            <a:r>
              <a:rPr lang="en-US" dirty="0"/>
              <a:t> first layer</a:t>
            </a:r>
          </a:p>
          <a:p>
            <a:pPr lvl="1"/>
            <a:r>
              <a:rPr lang="en-US" dirty="0"/>
              <a:t>96 filters</a:t>
            </a:r>
          </a:p>
          <a:p>
            <a:pPr lvl="1"/>
            <a:r>
              <a:rPr lang="en-US" dirty="0"/>
              <a:t>Size 11 x 11 x 3</a:t>
            </a:r>
          </a:p>
          <a:p>
            <a:pPr lvl="1"/>
            <a:r>
              <a:rPr lang="en-US" dirty="0"/>
              <a:t>Applied to image of 224 x 224 x 3</a:t>
            </a:r>
          </a:p>
          <a:p>
            <a:r>
              <a:rPr lang="en-US" dirty="0"/>
              <a:t>Each filter can be viewed as a 11x11x3 image</a:t>
            </a:r>
          </a:p>
          <a:p>
            <a:r>
              <a:rPr lang="en-US" dirty="0"/>
              <a:t>Selective to basic low-level features</a:t>
            </a:r>
          </a:p>
          <a:p>
            <a:pPr lvl="1"/>
            <a:r>
              <a:rPr lang="en-US" dirty="0"/>
              <a:t>Curves, edges, color transitions, 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49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375" y="3409337"/>
            <a:ext cx="5320678" cy="23599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72BCA7-B7A4-46BC-AF80-E58402EDD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672" y="1654665"/>
            <a:ext cx="5114263" cy="1570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054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93E51-44DE-4F20-8BDF-1BFFD7A29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ILSVRC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A7ABB-C35F-495E-9954-23F58CAA4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ImageNet Large-Scale Visual Recognition Challenge held yearly 2010-2017</a:t>
            </a:r>
          </a:p>
          <a:p>
            <a:r>
              <a:rPr lang="en-US" dirty="0"/>
              <a:t>Challenging!</a:t>
            </a:r>
          </a:p>
          <a:p>
            <a:pPr lvl="1"/>
            <a:r>
              <a:rPr lang="en-US" dirty="0"/>
              <a:t>Classification: 1000 classes, label 5 objects per image</a:t>
            </a:r>
          </a:p>
          <a:p>
            <a:pPr lvl="1"/>
            <a:r>
              <a:rPr lang="en-US" dirty="0"/>
              <a:t>Fine-grained classification: 120 dog categories</a:t>
            </a:r>
          </a:p>
          <a:p>
            <a:pPr lvl="1"/>
            <a:r>
              <a:rPr lang="en-US" dirty="0"/>
              <a:t>Objects in many positions, scales, rotations, lightings, occlusions . . .</a:t>
            </a:r>
          </a:p>
          <a:p>
            <a:r>
              <a:rPr lang="en-US" sz="800" dirty="0"/>
              <a:t>Phil</a:t>
            </a:r>
            <a:r>
              <a:rPr lang="en-US" dirty="0"/>
              <a:t>…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DEA4A8-C824-472D-8651-BE9E9C173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549C59-2E0A-4BBB-8D3A-59B646D1AD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5155" y="3401096"/>
            <a:ext cx="3239408" cy="25960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3C56CE-5A9B-460A-B113-BE4942DF8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3025" y="3369033"/>
            <a:ext cx="3175060" cy="266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9699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Motivation: ImageNet Large-Scale Visual Recognition Challenge (ILSVR)</a:t>
            </a:r>
          </a:p>
          <a:p>
            <a:r>
              <a:rPr lang="en-US" dirty="0"/>
              <a:t>Deep Networks  and Feature Hierarchies</a:t>
            </a:r>
          </a:p>
          <a:p>
            <a:r>
              <a:rPr lang="en-US" dirty="0"/>
              <a:t>2D convolutions</a:t>
            </a:r>
          </a:p>
          <a:p>
            <a:r>
              <a:rPr lang="en-US" dirty="0"/>
              <a:t>Convolutional neural networks</a:t>
            </a:r>
          </a:p>
          <a:p>
            <a:r>
              <a:rPr lang="en-US" dirty="0"/>
              <a:t>Creating and visualizing convolutional layers in </a:t>
            </a:r>
            <a:r>
              <a:rPr lang="en-US" dirty="0" err="1"/>
              <a:t>Keras</a:t>
            </a:r>
            <a:endParaRPr lang="en-US" dirty="0"/>
          </a:p>
          <a:p>
            <a:r>
              <a:rPr lang="en-US" dirty="0"/>
              <a:t>Training CNNs:  Backpropagation, Batch-norm, Dropout, etc.</a:t>
            </a:r>
          </a:p>
          <a:p>
            <a:r>
              <a:rPr lang="en-US" dirty="0"/>
              <a:t>Transfer Learning from Famous Pre-trained Networks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50</a:t>
            </a:fld>
            <a:endParaRPr lang="en-US" dirty="0"/>
          </a:p>
        </p:txBody>
      </p:sp>
      <p:sp>
        <p:nvSpPr>
          <p:cNvPr id="5" name="Arrow: Right 4"/>
          <p:cNvSpPr/>
          <p:nvPr/>
        </p:nvSpPr>
        <p:spPr>
          <a:xfrm>
            <a:off x="451815" y="3800323"/>
            <a:ext cx="791796" cy="3758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2646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22470-1340-4717-AC1B-03B7FC0DD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Indexing Multi-Layer Networks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DBCBE7F-CB4C-4C91-8E6B-6883BA51D19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97280" y="1539277"/>
                <a:ext cx="4643671" cy="4329817"/>
              </a:xfrm>
            </p:spPr>
            <p:txBody>
              <a:bodyPr/>
              <a:lstStyle/>
              <a:p>
                <a:r>
                  <a:rPr lang="en-US" dirty="0"/>
                  <a:t>Similar to single layer NNs</a:t>
                </a:r>
              </a:p>
              <a:p>
                <a:pPr lvl="1"/>
                <a:r>
                  <a:rPr lang="en-US" dirty="0"/>
                  <a:t>But must keep track of layers</a:t>
                </a:r>
              </a:p>
              <a:p>
                <a:r>
                  <a:rPr lang="en-US" dirty="0"/>
                  <a:t>Consider batch of image inputs: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dirty="0"/>
                  <a:t>,  (</a:t>
                </a:r>
                <a:r>
                  <a:rPr lang="en-US" dirty="0" err="1"/>
                  <a:t>sample,row,col,channel</a:t>
                </a:r>
                <a:r>
                  <a:rPr lang="en-US" dirty="0"/>
                  <a:t>)</a:t>
                </a:r>
              </a:p>
              <a:p>
                <a:r>
                  <a:rPr lang="en-US" dirty="0"/>
                  <a:t>Input tensor at layer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US" dirty="0"/>
                  <a:t>: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ℓ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dirty="0"/>
                  <a:t>  for convolutional layer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ℓ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dirty="0"/>
                  <a:t> for fully connected layer </a:t>
                </a:r>
              </a:p>
              <a:p>
                <a:r>
                  <a:rPr lang="en-US" dirty="0"/>
                  <a:t>Output tensor from linear transform: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ℓ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ℓ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Output tensor after activation / pooling:</a:t>
                </a:r>
              </a:p>
              <a:p>
                <a:pPr lvl="1"/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ℓ+1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ℓ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DBCBE7F-CB4C-4C91-8E6B-6883BA51D19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1539277"/>
                <a:ext cx="4643671" cy="4329817"/>
              </a:xfrm>
              <a:blipFill>
                <a:blip r:embed="rId2"/>
                <a:stretch>
                  <a:fillRect l="-3150" t="-15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114672-3BEE-4C51-A8A7-BF866CB72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6455" y="5584506"/>
            <a:ext cx="1312025" cy="365125"/>
          </a:xfrm>
        </p:spPr>
        <p:txBody>
          <a:bodyPr/>
          <a:lstStyle/>
          <a:p>
            <a:fld id="{629637A9-119A-49DA-BD12-AAC58B377D80}" type="slidenum">
              <a:rPr lang="en-US" smtClean="0"/>
              <a:t>51</a:t>
            </a:fld>
            <a:endParaRPr lang="en-US" dirty="0"/>
          </a:p>
        </p:txBody>
      </p:sp>
      <p:pic>
        <p:nvPicPr>
          <p:cNvPr id="5" name="Picture 2" descr="Image result for alexnet">
            <a:extLst>
              <a:ext uri="{FF2B5EF4-FFF2-40B4-BE49-F238E27FC236}">
                <a16:creationId xmlns:a16="http://schemas.microsoft.com/office/drawing/2014/main" id="{C8D7BB71-B7E7-459E-8526-485957A7D4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924" y="1325416"/>
            <a:ext cx="4381111" cy="1644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33BD47DE-A47B-4015-8CC0-9EEFBDEE91AE}"/>
              </a:ext>
            </a:extLst>
          </p:cNvPr>
          <p:cNvSpPr/>
          <p:nvPr/>
        </p:nvSpPr>
        <p:spPr>
          <a:xfrm>
            <a:off x="7099902" y="4211525"/>
            <a:ext cx="343948" cy="343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B7B71EB-FFE8-4565-847A-104C3222BA95}"/>
              </a:ext>
            </a:extLst>
          </p:cNvPr>
          <p:cNvCxnSpPr>
            <a:cxnSpLocks/>
          </p:cNvCxnSpPr>
          <p:nvPr/>
        </p:nvCxnSpPr>
        <p:spPr>
          <a:xfrm>
            <a:off x="7443850" y="4383499"/>
            <a:ext cx="4658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847A51CF-8549-4C96-9281-FA87ECB9FDE8}"/>
                  </a:ext>
                </a:extLst>
              </p:cNvPr>
              <p:cNvSpPr/>
              <p:nvPr/>
            </p:nvSpPr>
            <p:spPr>
              <a:xfrm>
                <a:off x="8954886" y="3784268"/>
                <a:ext cx="479555" cy="37920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ℓ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847A51CF-8549-4C96-9281-FA87ECB9FDE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54886" y="3784268"/>
                <a:ext cx="479555" cy="37920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67EF6DB6-47E0-4572-91F2-9EE804A22E66}"/>
              </a:ext>
            </a:extLst>
          </p:cNvPr>
          <p:cNvSpPr/>
          <p:nvPr/>
        </p:nvSpPr>
        <p:spPr>
          <a:xfrm>
            <a:off x="7918851" y="3999062"/>
            <a:ext cx="669592" cy="7328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0B82E8-DF5F-4B2B-A4FA-FDBBB5CB081C}"/>
              </a:ext>
            </a:extLst>
          </p:cNvPr>
          <p:cNvSpPr txBox="1"/>
          <p:nvPr/>
        </p:nvSpPr>
        <p:spPr>
          <a:xfrm>
            <a:off x="7614423" y="3325601"/>
            <a:ext cx="13194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Convolution or</a:t>
            </a:r>
            <a:br>
              <a:rPr lang="en-US" sz="1400" dirty="0"/>
            </a:br>
            <a:r>
              <a:rPr lang="en-US" sz="1400" dirty="0"/>
              <a:t>fully-connected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4552AEB-1744-4AD5-BD43-B65E3F2EA0FE}"/>
              </a:ext>
            </a:extLst>
          </p:cNvPr>
          <p:cNvCxnSpPr>
            <a:cxnSpLocks/>
          </p:cNvCxnSpPr>
          <p:nvPr/>
        </p:nvCxnSpPr>
        <p:spPr>
          <a:xfrm>
            <a:off x="8588443" y="4383499"/>
            <a:ext cx="4658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3B6D1553-F917-4D22-B6FE-8F70E0A39DFE}"/>
              </a:ext>
            </a:extLst>
          </p:cNvPr>
          <p:cNvSpPr/>
          <p:nvPr/>
        </p:nvSpPr>
        <p:spPr>
          <a:xfrm>
            <a:off x="9054292" y="4249968"/>
            <a:ext cx="343948" cy="343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9714C6-E7D3-4079-8E73-E99818EAFA2A}"/>
              </a:ext>
            </a:extLst>
          </p:cNvPr>
          <p:cNvSpPr/>
          <p:nvPr/>
        </p:nvSpPr>
        <p:spPr>
          <a:xfrm>
            <a:off x="9880278" y="3998414"/>
            <a:ext cx="650631" cy="64268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4F2A686-FC05-46E2-B2B3-9AC5A04C4D43}"/>
              </a:ext>
            </a:extLst>
          </p:cNvPr>
          <p:cNvCxnSpPr>
            <a:cxnSpLocks/>
          </p:cNvCxnSpPr>
          <p:nvPr/>
        </p:nvCxnSpPr>
        <p:spPr>
          <a:xfrm>
            <a:off x="9398240" y="4383499"/>
            <a:ext cx="4658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9FF50D34-1960-42EC-B42D-0539F8620743}"/>
                  </a:ext>
                </a:extLst>
              </p:cNvPr>
              <p:cNvSpPr/>
              <p:nvPr/>
            </p:nvSpPr>
            <p:spPr>
              <a:xfrm>
                <a:off x="10852581" y="3823743"/>
                <a:ext cx="720454" cy="37920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ℓ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9FF50D34-1960-42EC-B42D-0539F862074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52581" y="3823743"/>
                <a:ext cx="720454" cy="37920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136C7B5-68ED-4AB1-9193-71EB09AD638C}"/>
                  </a:ext>
                </a:extLst>
              </p:cNvPr>
              <p:cNvSpPr/>
              <p:nvPr/>
            </p:nvSpPr>
            <p:spPr>
              <a:xfrm>
                <a:off x="7035904" y="3809459"/>
                <a:ext cx="500842" cy="37920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ℓ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136C7B5-68ED-4AB1-9193-71EB09AD638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5904" y="3809459"/>
                <a:ext cx="500842" cy="37920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3E898B1-DD7B-458E-A57C-33C852CCFEBC}"/>
              </a:ext>
            </a:extLst>
          </p:cNvPr>
          <p:cNvCxnSpPr>
            <a:cxnSpLocks/>
          </p:cNvCxnSpPr>
          <p:nvPr/>
        </p:nvCxnSpPr>
        <p:spPr>
          <a:xfrm>
            <a:off x="10547099" y="4383499"/>
            <a:ext cx="4658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9F82A646-C0D9-4C9E-9A41-9A85334C3D05}"/>
              </a:ext>
            </a:extLst>
          </p:cNvPr>
          <p:cNvSpPr/>
          <p:nvPr/>
        </p:nvSpPr>
        <p:spPr>
          <a:xfrm>
            <a:off x="11029138" y="4228178"/>
            <a:ext cx="343948" cy="343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9DD6D15-8E80-41D0-9540-8157ED4C7068}"/>
              </a:ext>
            </a:extLst>
          </p:cNvPr>
          <p:cNvCxnSpPr>
            <a:cxnSpLocks/>
          </p:cNvCxnSpPr>
          <p:nvPr/>
        </p:nvCxnSpPr>
        <p:spPr>
          <a:xfrm>
            <a:off x="11356896" y="4383499"/>
            <a:ext cx="4658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1FF0D90-B784-4588-8C8E-6BBC612EEAE2}"/>
              </a:ext>
            </a:extLst>
          </p:cNvPr>
          <p:cNvCxnSpPr>
            <a:cxnSpLocks/>
          </p:cNvCxnSpPr>
          <p:nvPr/>
        </p:nvCxnSpPr>
        <p:spPr>
          <a:xfrm>
            <a:off x="6634053" y="4400152"/>
            <a:ext cx="4658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1454D49-4FA0-429E-8CC8-62C3ADA61CBC}"/>
              </a:ext>
            </a:extLst>
          </p:cNvPr>
          <p:cNvSpPr txBox="1"/>
          <p:nvPr/>
        </p:nvSpPr>
        <p:spPr>
          <a:xfrm>
            <a:off x="9841307" y="3310938"/>
            <a:ext cx="967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Activation,</a:t>
            </a:r>
            <a:br>
              <a:rPr lang="en-US" sz="1400" dirty="0"/>
            </a:br>
            <a:r>
              <a:rPr lang="en-US" sz="1400" dirty="0"/>
              <a:t>pooling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D4526A3-8939-4518-B932-C91E9557C2CF}"/>
              </a:ext>
            </a:extLst>
          </p:cNvPr>
          <p:cNvSpPr/>
          <p:nvPr/>
        </p:nvSpPr>
        <p:spPr>
          <a:xfrm>
            <a:off x="8081668" y="5159646"/>
            <a:ext cx="343948" cy="343948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83DBFB9-9E0F-4B2F-AB93-3EFE068F62B2}"/>
              </a:ext>
            </a:extLst>
          </p:cNvPr>
          <p:cNvCxnSpPr>
            <a:cxnSpLocks/>
            <a:stCxn id="23" idx="0"/>
            <a:endCxn id="10" idx="2"/>
          </p:cNvCxnSpPr>
          <p:nvPr/>
        </p:nvCxnSpPr>
        <p:spPr>
          <a:xfrm flipV="1">
            <a:off x="8253642" y="4731893"/>
            <a:ext cx="5" cy="427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39299B1C-CEBD-4C1C-BFEF-3FB67C57C507}"/>
                  </a:ext>
                </a:extLst>
              </p:cNvPr>
              <p:cNvSpPr txBox="1"/>
              <p:nvPr/>
            </p:nvSpPr>
            <p:spPr>
              <a:xfrm>
                <a:off x="7737678" y="5584506"/>
                <a:ext cx="1083689" cy="3929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ℓ</m:t>
                          </m:r>
                        </m:sup>
                      </m:sSup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,</m:t>
                      </m:r>
                      <m:sSup>
                        <m:sSup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ℓ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39299B1C-CEBD-4C1C-BFEF-3FB67C57C5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7678" y="5584506"/>
                <a:ext cx="1083689" cy="39299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TextBox 29">
            <a:extLst>
              <a:ext uri="{FF2B5EF4-FFF2-40B4-BE49-F238E27FC236}">
                <a16:creationId xmlns:a16="http://schemas.microsoft.com/office/drawing/2014/main" id="{E1A7B2D9-F34A-4F2C-8FB4-18581B80780B}"/>
              </a:ext>
            </a:extLst>
          </p:cNvPr>
          <p:cNvSpPr txBox="1"/>
          <p:nvPr/>
        </p:nvSpPr>
        <p:spPr>
          <a:xfrm>
            <a:off x="8748233" y="5561317"/>
            <a:ext cx="10564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Weight-bias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BCCA47A-A6B1-4E65-8295-F056DA34A3CD}"/>
              </a:ext>
            </a:extLst>
          </p:cNvPr>
          <p:cNvCxnSpPr/>
          <p:nvPr/>
        </p:nvCxnSpPr>
        <p:spPr>
          <a:xfrm flipH="1">
            <a:off x="7536746" y="2593731"/>
            <a:ext cx="888870" cy="7172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58F2336-6C33-4ABF-8E9C-8D67AAC96F71}"/>
              </a:ext>
            </a:extLst>
          </p:cNvPr>
          <p:cNvCxnSpPr>
            <a:cxnSpLocks/>
          </p:cNvCxnSpPr>
          <p:nvPr/>
        </p:nvCxnSpPr>
        <p:spPr>
          <a:xfrm>
            <a:off x="9276454" y="2606451"/>
            <a:ext cx="1312026" cy="7044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4207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6419D-8E65-4133-B917-AC0D5BB60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Back-Propagation in Convolutional Layers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B0EC61F-151B-45A6-9C85-FA1F246A034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47763" y="2939427"/>
                <a:ext cx="7844071" cy="2849057"/>
              </a:xfrm>
            </p:spPr>
            <p:txBody>
              <a:bodyPr/>
              <a:lstStyle/>
              <a:p>
                <a:r>
                  <a:rPr lang="en-US" dirty="0"/>
                  <a:t>Convolutional layer in forward path</a:t>
                </a:r>
              </a:p>
              <a:p>
                <a:pPr marL="201168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ℓ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ℓ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∗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ℓ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ℓ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During back-propagation:</a:t>
                </a:r>
              </a:p>
              <a:p>
                <a:pPr lvl="1"/>
                <a:r>
                  <a:rPr lang="en-US" dirty="0"/>
                  <a:t>Obtain gradient tensor from upstream layers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𝑍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ℓ </m:t>
                            </m:r>
                          </m:sup>
                        </m:sSup>
                      </m:den>
                    </m:f>
                  </m:oMath>
                </a14:m>
                <a:endParaRPr lang="en-US" b="0" dirty="0"/>
              </a:p>
              <a:p>
                <a:pPr lvl="1"/>
                <a:r>
                  <a:rPr lang="en-US" dirty="0"/>
                  <a:t>Need to compute downstream gradients:</a:t>
                </a:r>
                <a:br>
                  <a:rPr lang="en-US" dirty="0"/>
                </a:br>
                <a:br>
                  <a:rPr lang="en-US" dirty="0"/>
                </a:b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𝐽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ℓ </m:t>
                            </m:r>
                          </m:sup>
                        </m:sSup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ℓ</m:t>
                            </m:r>
                          </m:sup>
                        </m:sSup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, 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𝑈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ℓ</m:t>
                            </m:r>
                          </m:sup>
                        </m:sSup>
                      </m:den>
                    </m:f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B0EC61F-151B-45A6-9C85-FA1F246A034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7763" y="2939427"/>
                <a:ext cx="7844071" cy="2849057"/>
              </a:xfrm>
              <a:blipFill>
                <a:blip r:embed="rId2"/>
                <a:stretch>
                  <a:fillRect l="-1865" t="-21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5E3FE8-0572-4F9E-AA05-51230728D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52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B169688-B7BA-4F71-A177-C9214B65AE7C}"/>
              </a:ext>
            </a:extLst>
          </p:cNvPr>
          <p:cNvSpPr/>
          <p:nvPr/>
        </p:nvSpPr>
        <p:spPr>
          <a:xfrm>
            <a:off x="7298471" y="2234486"/>
            <a:ext cx="343948" cy="34394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DD8B398-3CFB-4EA4-BBA1-B75C550297AB}"/>
              </a:ext>
            </a:extLst>
          </p:cNvPr>
          <p:cNvSpPr/>
          <p:nvPr/>
        </p:nvSpPr>
        <p:spPr>
          <a:xfrm>
            <a:off x="8819861" y="2228893"/>
            <a:ext cx="343948" cy="343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A2900D9-750C-47F2-9032-E54BD5DB1758}"/>
              </a:ext>
            </a:extLst>
          </p:cNvPr>
          <p:cNvCxnSpPr>
            <a:cxnSpLocks/>
          </p:cNvCxnSpPr>
          <p:nvPr/>
        </p:nvCxnSpPr>
        <p:spPr>
          <a:xfrm>
            <a:off x="7642419" y="2385707"/>
            <a:ext cx="11674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AFD575BC-F030-454A-B4E3-E1F64579CBFA}"/>
              </a:ext>
            </a:extLst>
          </p:cNvPr>
          <p:cNvSpPr/>
          <p:nvPr/>
        </p:nvSpPr>
        <p:spPr>
          <a:xfrm>
            <a:off x="10998315" y="2213733"/>
            <a:ext cx="343948" cy="3439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13A06D8-7BB2-4B15-B9DC-6DCF3F116076}"/>
              </a:ext>
            </a:extLst>
          </p:cNvPr>
          <p:cNvCxnSpPr>
            <a:cxnSpLocks/>
          </p:cNvCxnSpPr>
          <p:nvPr/>
        </p:nvCxnSpPr>
        <p:spPr>
          <a:xfrm>
            <a:off x="10551530" y="2385707"/>
            <a:ext cx="4658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C572B86-8704-4A5F-B8F2-0E594DDEF6A0}"/>
                  </a:ext>
                </a:extLst>
              </p:cNvPr>
              <p:cNvSpPr txBox="1"/>
              <p:nvPr/>
            </p:nvSpPr>
            <p:spPr>
              <a:xfrm>
                <a:off x="7315883" y="1860681"/>
                <a:ext cx="316177" cy="2868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ℓ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C572B86-8704-4A5F-B8F2-0E594DDEF6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15883" y="1860681"/>
                <a:ext cx="316177" cy="286873"/>
              </a:xfrm>
              <a:prstGeom prst="rect">
                <a:avLst/>
              </a:prstGeom>
              <a:blipFill>
                <a:blip r:embed="rId3"/>
                <a:stretch>
                  <a:fillRect l="-15385" t="-4255" r="-11538" b="-85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E7A767D-4490-4111-A7B0-E42A2195125C}"/>
                  </a:ext>
                </a:extLst>
              </p:cNvPr>
              <p:cNvSpPr txBox="1"/>
              <p:nvPr/>
            </p:nvSpPr>
            <p:spPr>
              <a:xfrm>
                <a:off x="8173726" y="1528079"/>
                <a:ext cx="1960217" cy="5638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:r>
                  <a:rPr lang="en-US" b="0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Convolution</a:t>
                </a:r>
                <a:br>
                  <a:rPr lang="en-US" b="0" i="1" dirty="0">
                    <a:latin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ℓ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ℓ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ℓ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ℓ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E7A767D-4490-4111-A7B0-E42A219512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73726" y="1528079"/>
                <a:ext cx="1960217" cy="563872"/>
              </a:xfrm>
              <a:prstGeom prst="rect">
                <a:avLst/>
              </a:prstGeom>
              <a:blipFill>
                <a:blip r:embed="rId4"/>
                <a:stretch>
                  <a:fillRect l="-7477" t="-14130" b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1DDF23A-FA1A-414D-8BE1-D049705D7557}"/>
                  </a:ext>
                </a:extLst>
              </p:cNvPr>
              <p:cNvSpPr txBox="1"/>
              <p:nvPr/>
            </p:nvSpPr>
            <p:spPr>
              <a:xfrm>
                <a:off x="10508629" y="1554482"/>
                <a:ext cx="1237518" cy="11079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:r>
                  <a:rPr lang="en-US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Loss function</a:t>
                </a:r>
                <a:br>
                  <a:rPr lang="en-US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br>
                  <a:rPr lang="en-US" b="0" dirty="0"/>
                </a:br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1DDF23A-FA1A-414D-8BE1-D049705D75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08629" y="1554482"/>
                <a:ext cx="1237518" cy="1107996"/>
              </a:xfrm>
              <a:prstGeom prst="rect">
                <a:avLst/>
              </a:prstGeom>
              <a:blipFill>
                <a:blip r:embed="rId5"/>
                <a:stretch>
                  <a:fillRect l="-11823" t="-7143" r="-113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9713957-857C-4E0A-BA37-00EEEE26B53C}"/>
              </a:ext>
            </a:extLst>
          </p:cNvPr>
          <p:cNvCxnSpPr>
            <a:cxnSpLocks/>
          </p:cNvCxnSpPr>
          <p:nvPr/>
        </p:nvCxnSpPr>
        <p:spPr>
          <a:xfrm>
            <a:off x="9153835" y="2385707"/>
            <a:ext cx="4658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E3352C7-35B6-4114-8918-6F031F664A43}"/>
              </a:ext>
            </a:extLst>
          </p:cNvPr>
          <p:cNvCxnSpPr>
            <a:cxnSpLocks/>
          </p:cNvCxnSpPr>
          <p:nvPr/>
        </p:nvCxnSpPr>
        <p:spPr>
          <a:xfrm>
            <a:off x="6803049" y="2405500"/>
            <a:ext cx="4658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2D76CC9-3709-4A18-987D-F19B2125972C}"/>
                  </a:ext>
                </a:extLst>
              </p:cNvPr>
              <p:cNvSpPr txBox="1"/>
              <p:nvPr/>
            </p:nvSpPr>
            <p:spPr>
              <a:xfrm>
                <a:off x="9680302" y="2063001"/>
                <a:ext cx="62869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2D76CC9-3709-4A18-987D-F19B212597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80302" y="2063001"/>
                <a:ext cx="628697" cy="58477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334E861-9B57-44B5-B0C9-462675E9F9F1}"/>
                  </a:ext>
                </a:extLst>
              </p:cNvPr>
              <p:cNvSpPr txBox="1"/>
              <p:nvPr/>
            </p:nvSpPr>
            <p:spPr>
              <a:xfrm>
                <a:off x="6199793" y="2108480"/>
                <a:ext cx="62869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334E861-9B57-44B5-B0C9-462675E9F9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99793" y="2108480"/>
                <a:ext cx="628697" cy="58477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Oval 17">
            <a:extLst>
              <a:ext uri="{FF2B5EF4-FFF2-40B4-BE49-F238E27FC236}">
                <a16:creationId xmlns:a16="http://schemas.microsoft.com/office/drawing/2014/main" id="{E1D527C1-7678-4C18-8CF9-1E29DFA602F0}"/>
              </a:ext>
            </a:extLst>
          </p:cNvPr>
          <p:cNvSpPr/>
          <p:nvPr/>
        </p:nvSpPr>
        <p:spPr>
          <a:xfrm>
            <a:off x="5368452" y="2247073"/>
            <a:ext cx="343948" cy="343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62A65D7-9CF6-438E-AD96-A5A15FD2D9E2}"/>
              </a:ext>
            </a:extLst>
          </p:cNvPr>
          <p:cNvCxnSpPr>
            <a:cxnSpLocks/>
          </p:cNvCxnSpPr>
          <p:nvPr/>
        </p:nvCxnSpPr>
        <p:spPr>
          <a:xfrm>
            <a:off x="5702426" y="2403887"/>
            <a:ext cx="4658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D84CFEBA-6F6D-4C93-A0EE-940D26026C12}"/>
                  </a:ext>
                </a:extLst>
              </p:cNvPr>
              <p:cNvSpPr/>
              <p:nvPr/>
            </p:nvSpPr>
            <p:spPr>
              <a:xfrm>
                <a:off x="5155689" y="1561810"/>
                <a:ext cx="724203" cy="9233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:r>
                  <a:rPr lang="en-US" b="0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Input</a:t>
                </a:r>
                <a:br>
                  <a:rPr lang="en-US" b="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en-US" b="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D84CFEBA-6F6D-4C93-A0EE-940D26026C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55689" y="1561810"/>
                <a:ext cx="724203" cy="923330"/>
              </a:xfrm>
              <a:prstGeom prst="rect">
                <a:avLst/>
              </a:prstGeom>
              <a:blipFill>
                <a:blip r:embed="rId8"/>
                <a:stretch>
                  <a:fillRect l="-7563" t="-3289" r="-16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Oval 20">
            <a:extLst>
              <a:ext uri="{FF2B5EF4-FFF2-40B4-BE49-F238E27FC236}">
                <a16:creationId xmlns:a16="http://schemas.microsoft.com/office/drawing/2014/main" id="{B302873F-E9C8-4405-A9E5-CDBFAF98F97E}"/>
              </a:ext>
            </a:extLst>
          </p:cNvPr>
          <p:cNvSpPr/>
          <p:nvPr/>
        </p:nvSpPr>
        <p:spPr>
          <a:xfrm>
            <a:off x="8819861" y="4271991"/>
            <a:ext cx="343948" cy="343948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3F0D8CE-879D-481A-A45F-0B19A90D690C}"/>
              </a:ext>
            </a:extLst>
          </p:cNvPr>
          <p:cNvCxnSpPr>
            <a:cxnSpLocks/>
            <a:stCxn id="21" idx="0"/>
            <a:endCxn id="6" idx="4"/>
          </p:cNvCxnSpPr>
          <p:nvPr/>
        </p:nvCxnSpPr>
        <p:spPr>
          <a:xfrm flipV="1">
            <a:off x="8991835" y="2572841"/>
            <a:ext cx="0" cy="16991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A02FF22C-3C5A-4AF0-9DAF-6DC15A80862C}"/>
                  </a:ext>
                </a:extLst>
              </p:cNvPr>
              <p:cNvSpPr txBox="1"/>
              <p:nvPr/>
            </p:nvSpPr>
            <p:spPr>
              <a:xfrm>
                <a:off x="8412174" y="4796809"/>
                <a:ext cx="1083689" cy="3929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ℓ</m:t>
                          </m:r>
                        </m:sup>
                      </m:sSup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,</m:t>
                      </m:r>
                      <m:sSup>
                        <m:sSup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ℓ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A02FF22C-3C5A-4AF0-9DAF-6DC15A8086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12174" y="4796809"/>
                <a:ext cx="1083689" cy="392993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Arrow: Right 12">
            <a:extLst>
              <a:ext uri="{FF2B5EF4-FFF2-40B4-BE49-F238E27FC236}">
                <a16:creationId xmlns:a16="http://schemas.microsoft.com/office/drawing/2014/main" id="{0C59DCD2-82AA-45D5-8376-408382B2E35A}"/>
              </a:ext>
            </a:extLst>
          </p:cNvPr>
          <p:cNvSpPr/>
          <p:nvPr/>
        </p:nvSpPr>
        <p:spPr>
          <a:xfrm rot="10800000">
            <a:off x="9477791" y="2620003"/>
            <a:ext cx="511712" cy="91638"/>
          </a:xfrm>
          <a:prstGeom prst="rightArrow">
            <a:avLst/>
          </a:prstGeom>
          <a:solidFill>
            <a:srgbClr val="92D050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3FE8C545-6779-4FA7-A0FF-77FFD745ACBC}"/>
                  </a:ext>
                </a:extLst>
              </p:cNvPr>
              <p:cNvSpPr/>
              <p:nvPr/>
            </p:nvSpPr>
            <p:spPr>
              <a:xfrm>
                <a:off x="9495863" y="2816179"/>
                <a:ext cx="599651" cy="56316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</m:e>
                            <m:sup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ℓ 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3FE8C545-6779-4FA7-A0FF-77FFD745ACB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95863" y="2816179"/>
                <a:ext cx="599651" cy="56316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Arrow: Right 24">
            <a:extLst>
              <a:ext uri="{FF2B5EF4-FFF2-40B4-BE49-F238E27FC236}">
                <a16:creationId xmlns:a16="http://schemas.microsoft.com/office/drawing/2014/main" id="{38486E6C-08F0-4CC5-AACD-8CB239D184E9}"/>
              </a:ext>
            </a:extLst>
          </p:cNvPr>
          <p:cNvSpPr/>
          <p:nvPr/>
        </p:nvSpPr>
        <p:spPr>
          <a:xfrm rot="10800000">
            <a:off x="7823354" y="2601088"/>
            <a:ext cx="511712" cy="91638"/>
          </a:xfrm>
          <a:prstGeom prst="rightArrow">
            <a:avLst/>
          </a:prstGeom>
          <a:solidFill>
            <a:srgbClr val="92D050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A8620025-C57E-4BB3-B3C5-DFB0C12C2670}"/>
                  </a:ext>
                </a:extLst>
              </p:cNvPr>
              <p:cNvSpPr/>
              <p:nvPr/>
            </p:nvSpPr>
            <p:spPr>
              <a:xfrm>
                <a:off x="7742235" y="2746701"/>
                <a:ext cx="617925" cy="5632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6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p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ℓ 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A8620025-C57E-4BB3-B3C5-DFB0C12C267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2235" y="2746701"/>
                <a:ext cx="617925" cy="563231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Arrow: Right 29">
            <a:extLst>
              <a:ext uri="{FF2B5EF4-FFF2-40B4-BE49-F238E27FC236}">
                <a16:creationId xmlns:a16="http://schemas.microsoft.com/office/drawing/2014/main" id="{32181372-6C06-4468-B816-15D01D539065}"/>
              </a:ext>
            </a:extLst>
          </p:cNvPr>
          <p:cNvSpPr/>
          <p:nvPr/>
        </p:nvSpPr>
        <p:spPr>
          <a:xfrm rot="5400000">
            <a:off x="8852159" y="3873024"/>
            <a:ext cx="511712" cy="91638"/>
          </a:xfrm>
          <a:prstGeom prst="rightArrow">
            <a:avLst/>
          </a:prstGeom>
          <a:solidFill>
            <a:srgbClr val="92D050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2731EA74-E874-4495-9AFA-2D3DBA278A8A}"/>
                  </a:ext>
                </a:extLst>
              </p:cNvPr>
              <p:cNvSpPr/>
              <p:nvPr/>
            </p:nvSpPr>
            <p:spPr>
              <a:xfrm>
                <a:off x="9109456" y="3636104"/>
                <a:ext cx="1109278" cy="56316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p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ℓ </m:t>
                              </m:r>
                            </m:sup>
                          </m:sSup>
                        </m:den>
                      </m:f>
                      <m:r>
                        <a:rPr lang="en-US" sz="1600" i="1">
                          <a:latin typeface="Cambria Math" panose="02040503050406030204" pitchFamily="18" charset="0"/>
                        </a:rPr>
                        <m:t>, </m:t>
                      </m:r>
                      <m:f>
                        <m:fPr>
                          <m:ctrlPr>
                            <a:rPr lang="en-US" sz="16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p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ℓ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2731EA74-E874-4495-9AFA-2D3DBA278A8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9456" y="3636104"/>
                <a:ext cx="1109278" cy="563167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999944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A8676-C672-442B-B105-76E8D8A82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Details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BE5245-4DD8-4967-8AFA-FE4385D0A35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Write convolution as:</a:t>
                </a:r>
                <a:br>
                  <a:rPr lang="en-US" dirty="0"/>
                </a:b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𝑍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  <m:e>
                        <m:nary>
                          <m:naryPr>
                            <m:chr m:val="∑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brk m:alnAt="23"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m:rPr>
                                    <m:brk m:alnAt="23"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  <m:e>
                            <m:nary>
                              <m:naryPr>
                                <m:chr m:val="∑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=0</m:t>
                                </m:r>
                              </m:sub>
                              <m:sup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𝑖𝑛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p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</m:d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𝑈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[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</m:e>
                            </m:nary>
                          </m:e>
                        </m:nary>
                      </m:e>
                    </m:nary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]+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𝑏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Drop layer index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US" dirty="0"/>
                  <a:t> and sample index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i="1" dirty="0"/>
              </a:p>
              <a:p>
                <a:r>
                  <a:rPr lang="en-US" dirty="0"/>
                  <a:t>In backpropagation, we receive gradient tensor: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𝑍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</m:d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First compute gradient </a:t>
                </a:r>
                <a:r>
                  <a:rPr lang="en-US" dirty="0" err="1"/>
                  <a:t>wrt</a:t>
                </a:r>
                <a:r>
                  <a:rPr lang="en-US" dirty="0"/>
                  <a:t> weights: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[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]</m:t>
                        </m:r>
                      </m:den>
                    </m:f>
                  </m:oMath>
                </a14:m>
                <a:br>
                  <a:rPr lang="en-US" dirty="0"/>
                </a:b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BE5245-4DD8-4967-8AFA-FE4385D0A35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55" t="-15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585E3F-3D1E-4123-9BD2-19CB38765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99562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A8676-C672-442B-B105-76E8D8A82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With Respect to Weights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BE5245-4DD8-4967-8AFA-FE4385D0A35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r>
                  <a:rPr lang="en-US" dirty="0"/>
                  <a:t>Gradient </a:t>
                </a:r>
                <a:r>
                  <a:rPr lang="en-US" dirty="0" err="1"/>
                  <a:t>wrt</a:t>
                </a:r>
                <a:r>
                  <a:rPr lang="en-US" dirty="0"/>
                  <a:t> weights:</a:t>
                </a:r>
              </a:p>
              <a:p>
                <a:pPr marL="201168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𝑍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</m:d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[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]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𝑈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By chain rule:</a:t>
                </a:r>
                <a:br>
                  <a:rPr lang="en-US" dirty="0"/>
                </a:br>
                <a:br>
                  <a:rPr lang="en-US" dirty="0"/>
                </a:b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[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]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p>
                      <m:e>
                        <m:nary>
                          <m:naryPr>
                            <m:chr m:val="∑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brk m:alnAt="23"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sup>
                          <m:e>
                            <m:f>
                              <m:f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𝜕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𝑍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</m:d>
                              </m:num>
                              <m:den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𝜕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[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]</m:t>
                                </m:r>
                              </m:den>
                            </m:f>
                          </m:e>
                        </m:nary>
                      </m:e>
                    </m:nary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𝑍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</m:d>
                      </m:den>
                    </m:f>
                  </m:oMath>
                </a14:m>
                <a:br>
                  <a:rPr lang="en-US" b="0" dirty="0"/>
                </a:br>
                <a:br>
                  <a:rPr lang="en-US" b="0" dirty="0"/>
                </a:b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                               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p>
                      <m:e>
                        <m:nary>
                          <m:naryPr>
                            <m:chr m:val="∑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brk m:alnAt="23"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sup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𝑈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[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]</m:t>
                            </m:r>
                          </m:e>
                        </m:nary>
                      </m:e>
                    </m:nary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𝐽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𝑍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</m:d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Gradient </a:t>
                </a:r>
                <a:r>
                  <a:rPr lang="en-US" dirty="0" err="1"/>
                  <a:t>wrt</a:t>
                </a:r>
                <a:r>
                  <a:rPr lang="en-US" dirty="0"/>
                  <a:t> weights can be computed via convolution</a:t>
                </a:r>
              </a:p>
              <a:p>
                <a:pPr lvl="1"/>
                <a:r>
                  <a:rPr lang="en-US" dirty="0"/>
                  <a:t>Convolve input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US" dirty="0"/>
                  <a:t> with gradient tensor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𝐽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𝑍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</m:d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Similar computations for gradients with respect to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𝐽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</a:rPr>
                      <m:t>,  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𝐽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𝑈</m:t>
                        </m:r>
                      </m:den>
                    </m:f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See homework</a:t>
                </a:r>
                <a:br>
                  <a:rPr lang="en-US" dirty="0"/>
                </a:br>
                <a:br>
                  <a:rPr lang="en-US" dirty="0"/>
                </a:b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BE5245-4DD8-4967-8AFA-FE4385D0A35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52" t="-21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585E3F-3D1E-4123-9BD2-19CB38765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33183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32236-C2EF-47B4-8252-8ED2F8150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8B1DE-624F-49D1-AE96-729F0076C7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State-of-the-art networks involve millions of parameters</a:t>
            </a:r>
          </a:p>
          <a:p>
            <a:r>
              <a:rPr lang="en-US" dirty="0"/>
              <a:t>Require enormous datasets</a:t>
            </a:r>
          </a:p>
          <a:p>
            <a:r>
              <a:rPr lang="en-US" dirty="0"/>
              <a:t>Conventional processors cannot train in reasonable time</a:t>
            </a:r>
          </a:p>
          <a:p>
            <a:r>
              <a:rPr lang="en-US" dirty="0"/>
              <a:t>Use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Graphics Processor Units</a:t>
            </a:r>
          </a:p>
          <a:p>
            <a:pPr lvl="1"/>
            <a:r>
              <a:rPr lang="en-US" dirty="0"/>
              <a:t>Originally for graphics acceleration</a:t>
            </a:r>
          </a:p>
          <a:p>
            <a:pPr lvl="1"/>
            <a:r>
              <a:rPr lang="en-US" dirty="0"/>
              <a:t>Now essential for deep learning</a:t>
            </a:r>
          </a:p>
          <a:p>
            <a:r>
              <a:rPr lang="en-US" dirty="0"/>
              <a:t>Cannot use the GPU on your laptop</a:t>
            </a:r>
          </a:p>
          <a:p>
            <a:r>
              <a:rPr lang="en-US" dirty="0"/>
              <a:t>But, can:</a:t>
            </a:r>
          </a:p>
          <a:p>
            <a:pPr lvl="1"/>
            <a:r>
              <a:rPr lang="en-US" dirty="0"/>
              <a:t>Rent GPU instances in cloud (~$0.80 / hour)</a:t>
            </a:r>
          </a:p>
          <a:p>
            <a:pPr lvl="1"/>
            <a:r>
              <a:rPr lang="en-US" dirty="0"/>
              <a:t>Purchase GPU workstation (~$2000)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551E96-1E24-4DE1-B9C3-C50B55E14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55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1B292B-5DB0-47B8-B5B0-08319FC39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0346" y="531978"/>
            <a:ext cx="2324100" cy="19716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935ADE-E892-4484-87A7-A840436F5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480" y="1947473"/>
            <a:ext cx="4414838" cy="337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00865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A9D5F-D73B-4E45-A8F2-D1798FAE1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FC9FE-D48A-4513-AF91-DA8F15956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539277"/>
            <a:ext cx="6587868" cy="4329817"/>
          </a:xfrm>
        </p:spPr>
        <p:txBody>
          <a:bodyPr/>
          <a:lstStyle/>
          <a:p>
            <a:r>
              <a:rPr lang="en-US" dirty="0"/>
              <a:t>Important speed up method</a:t>
            </a:r>
          </a:p>
          <a:p>
            <a:pPr lvl="1"/>
            <a:r>
              <a:rPr lang="en-US" dirty="0"/>
              <a:t>See general discussion </a:t>
            </a:r>
            <a:r>
              <a:rPr lang="en-US" dirty="0">
                <a:hlinkClick r:id="rId2"/>
              </a:rPr>
              <a:t>here</a:t>
            </a:r>
            <a:r>
              <a:rPr lang="en-US" dirty="0"/>
              <a:t>, </a:t>
            </a:r>
          </a:p>
          <a:p>
            <a:pPr lvl="1"/>
            <a:r>
              <a:rPr lang="en-US" dirty="0"/>
              <a:t>CNN-specific discussion </a:t>
            </a:r>
            <a:r>
              <a:rPr lang="en-US" dirty="0">
                <a:hlinkClick r:id="rId3"/>
              </a:rPr>
              <a:t>here</a:t>
            </a:r>
            <a:endParaRPr lang="en-US" dirty="0"/>
          </a:p>
          <a:p>
            <a:r>
              <a:rPr lang="en-US" dirty="0"/>
              <a:t>Recall good practice:  Standardize the raw features X</a:t>
            </a:r>
          </a:p>
          <a:p>
            <a:r>
              <a:rPr lang="en-US" dirty="0"/>
              <a:t>that is, for each feature:</a:t>
            </a:r>
          </a:p>
          <a:p>
            <a:pPr lvl="1"/>
            <a:r>
              <a:rPr lang="en-US" dirty="0"/>
              <a:t>Make mean = 0 and variance = 1 over each minibatch</a:t>
            </a:r>
          </a:p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Batch normalization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We first </a:t>
            </a:r>
            <a:r>
              <a:rPr lang="en-US" dirty="0" err="1"/>
              <a:t>standarize</a:t>
            </a:r>
            <a:r>
              <a:rPr lang="en-US" dirty="0"/>
              <a:t> the outputs in each channel and layer, and</a:t>
            </a:r>
          </a:p>
          <a:p>
            <a:pPr lvl="1"/>
            <a:r>
              <a:rPr lang="en-US" dirty="0"/>
              <a:t>Then learn an optimal mean &amp; variance for them: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F925DF-1717-48BF-86FA-2DD60A523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56</a:t>
            </a:fld>
            <a:endParaRPr lang="en-US" dirty="0"/>
          </a:p>
        </p:txBody>
      </p:sp>
      <p:pic>
        <p:nvPicPr>
          <p:cNvPr id="1026" name="Picture 2" descr="Image result for batch normalization">
            <a:extLst>
              <a:ext uri="{FF2B5EF4-FFF2-40B4-BE49-F238E27FC236}">
                <a16:creationId xmlns:a16="http://schemas.microsoft.com/office/drawing/2014/main" id="{98A86A6D-3A10-42F0-8EDA-386E9CC137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8870" y="1751047"/>
            <a:ext cx="3857625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D450995-5F61-4EEC-ACD0-9A9F6128E940}"/>
              </a:ext>
            </a:extLst>
          </p:cNvPr>
          <p:cNvSpPr/>
          <p:nvPr/>
        </p:nvSpPr>
        <p:spPr>
          <a:xfrm>
            <a:off x="6563915" y="5130430"/>
            <a:ext cx="536702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u="sng" dirty="0">
                <a:hlinkClick r:id="rId5"/>
              </a:rPr>
              <a:t>Sergey Ioffe</a:t>
            </a:r>
            <a:r>
              <a:rPr lang="en-US" sz="1400" dirty="0"/>
              <a:t>, </a:t>
            </a:r>
            <a:r>
              <a:rPr lang="en-US" sz="1400" dirty="0">
                <a:hlinkClick r:id="rId6"/>
              </a:rPr>
              <a:t>Christian Szegedy</a:t>
            </a:r>
            <a:r>
              <a:rPr lang="en-US" sz="1400" dirty="0"/>
              <a:t>: </a:t>
            </a:r>
            <a:r>
              <a:rPr lang="en-US" sz="1400" b="1" dirty="0"/>
              <a:t>Batch Normalization: Accelerating Deep Network Training by Reducing Internal Covariate Shift.</a:t>
            </a:r>
          </a:p>
          <a:p>
            <a:r>
              <a:rPr lang="en-US" sz="1400" dirty="0"/>
              <a:t>https://</a:t>
            </a:r>
            <a:r>
              <a:rPr lang="en-US" sz="1400" dirty="0" err="1"/>
              <a:t>arxiv.org</a:t>
            </a:r>
            <a:r>
              <a:rPr lang="en-US" sz="1400" dirty="0"/>
              <a:t>/pdf/1502.03167v3.pdf</a:t>
            </a:r>
          </a:p>
        </p:txBody>
      </p:sp>
    </p:spTree>
    <p:extLst>
      <p:ext uri="{BB962C8B-B14F-4D97-AF65-F5344CB8AC3E}">
        <p14:creationId xmlns:p14="http://schemas.microsoft.com/office/powerpoint/2010/main" val="12338725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CA745-37A7-4A27-A6D6-9F69FE9AD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36EDA-5D64-4B38-9047-F35F2FE07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Batch norm allows higher learning rates, thus reduced training times, because</a:t>
            </a:r>
          </a:p>
          <a:p>
            <a:pPr lvl="1"/>
            <a:r>
              <a:rPr lang="en-US" dirty="0"/>
              <a:t>it reduces variation across channels and minibatches</a:t>
            </a:r>
          </a:p>
          <a:p>
            <a:pPr lvl="1"/>
            <a:r>
              <a:rPr lang="en-US" dirty="0"/>
              <a:t>it helps to decouple layers</a:t>
            </a:r>
          </a:p>
          <a:p>
            <a:pPr lvl="1"/>
            <a:r>
              <a:rPr lang="en-US" dirty="0"/>
              <a:t>it makes the cost function smoother</a:t>
            </a:r>
          </a:p>
          <a:p>
            <a:r>
              <a:rPr lang="en-US" dirty="0"/>
              <a:t>Below is an example from the </a:t>
            </a:r>
            <a:r>
              <a:rPr lang="en-US" dirty="0">
                <a:hlinkClick r:id="rId2"/>
              </a:rPr>
              <a:t>original paper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The “5” and “30” refer to learning-rate increases over the baseline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E609B2-1110-403F-8E85-EEC51E269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57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9A5FC0-BD6D-4DF4-A055-9DC0B72F4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8949" y="3794845"/>
            <a:ext cx="4990180" cy="277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6955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BD706-33B8-4772-A543-6C0352EC1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DropOut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5EE55DB-8EE9-40FD-87EB-F1A9832249A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Dropout:  Technique to reduce overfitting during training</a:t>
                </a:r>
              </a:p>
              <a:p>
                <a:pPr lvl="1"/>
                <a:r>
                  <a:rPr lang="en-US" dirty="0"/>
                  <a:t>Idea: temporarily remove a random subset of neurons </a:t>
                </a:r>
              </a:p>
              <a:p>
                <a:pPr lvl="1"/>
                <a:r>
                  <a:rPr lang="en-US" dirty="0"/>
                  <a:t>Use in fully-connected layers only!</a:t>
                </a:r>
              </a:p>
              <a:p>
                <a:r>
                  <a:rPr lang="en-US" dirty="0"/>
                  <a:t>Motivation: Prevent co-adaptation; </a:t>
                </a:r>
              </a:p>
              <a:p>
                <a:pPr lvl="1"/>
                <a:r>
                  <a:rPr lang="en-US" dirty="0"/>
                  <a:t>Neurons should work well on their own</a:t>
                </a:r>
              </a:p>
              <a:p>
                <a:r>
                  <a:rPr lang="en-US" dirty="0"/>
                  <a:t>Details:</a:t>
                </a:r>
              </a:p>
              <a:p>
                <a:pPr lvl="1"/>
                <a:r>
                  <a:rPr lang="en-US" dirty="0"/>
                  <a:t>Multiply each input by an Bernoulli random variable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∈{0,</m:t>
                    </m:r>
                    <m:f>
                      <m:fPr>
                        <m:type m:val="li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≠0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dirty="0"/>
                  <a:t>  is a design parameter (usually use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r>
                  <a:rPr lang="en-US" dirty="0"/>
                  <a:t>)</a:t>
                </a:r>
              </a:p>
              <a:p>
                <a:pPr lvl="1"/>
                <a:r>
                  <a:rPr lang="en-US" dirty="0"/>
                  <a:t>During test time, don’t remove any units</a:t>
                </a:r>
              </a:p>
              <a:p>
                <a:r>
                  <a:rPr lang="en-US" dirty="0"/>
                  <a:t>Note: increases # of training epochs, but should decrease complexity per epoch</a:t>
                </a:r>
              </a:p>
              <a:p>
                <a:pPr lvl="1"/>
                <a:r>
                  <a:rPr lang="en-US" dirty="0">
                    <a:hlinkClick r:id="rId2"/>
                  </a:rPr>
                  <a:t>First introduced in 2012</a:t>
                </a:r>
                <a:r>
                  <a:rPr lang="en-US" dirty="0"/>
                  <a:t>, dropout seems to be getting less popular now</a:t>
                </a:r>
              </a:p>
              <a:p>
                <a:pPr lvl="1"/>
                <a:r>
                  <a:rPr lang="en-US" dirty="0"/>
                  <a:t>Networks are becoming deeper, and less dense layers are being </a:t>
                </a:r>
                <a:r>
                  <a:rPr lang="en-US" dirty="0" err="1"/>
                  <a:t>usedl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5EE55DB-8EE9-40FD-87EB-F1A9832249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455" t="-1549" b="-11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83C85B-66C0-41EB-8DF5-789140CCF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58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6B1CB4-2688-47D2-B8F4-1CFCDCE6A9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5417" y="595313"/>
            <a:ext cx="4745082" cy="235335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9FEC318-EBC9-4A6D-9ED6-938638B58A78}"/>
              </a:ext>
            </a:extLst>
          </p:cNvPr>
          <p:cNvSpPr/>
          <p:nvPr/>
        </p:nvSpPr>
        <p:spPr>
          <a:xfrm>
            <a:off x="8055331" y="3496711"/>
            <a:ext cx="369924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medium-content-sans-serif-font"/>
              </a:rPr>
              <a:t>Srivastava, </a:t>
            </a:r>
            <a:r>
              <a:rPr lang="en-US" dirty="0" err="1">
                <a:latin typeface="medium-content-sans-serif-font"/>
              </a:rPr>
              <a:t>Nitish</a:t>
            </a:r>
            <a:r>
              <a:rPr lang="en-US" dirty="0">
                <a:latin typeface="medium-content-sans-serif-font"/>
              </a:rPr>
              <a:t>, et al. ”Dropout: a simple way to prevent neural networks from</a:t>
            </a:r>
            <a:br>
              <a:rPr lang="en-US" dirty="0"/>
            </a:br>
            <a:r>
              <a:rPr lang="en-US" dirty="0">
                <a:latin typeface="medium-content-sans-serif-font"/>
              </a:rPr>
              <a:t>overfitting”, JMLR 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48592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E09DA-F452-401A-83CE-670F9D22E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Augmentation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9F075-9642-4C02-92FD-CB5DCF2DA3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Often our training dataset is smaller than we’d like</a:t>
            </a:r>
          </a:p>
          <a:p>
            <a:r>
              <a:rPr lang="en-US" dirty="0"/>
              <a:t>Idea: Augment the dataset</a:t>
            </a:r>
          </a:p>
          <a:p>
            <a:r>
              <a:rPr lang="en-US" dirty="0"/>
              <a:t>Generate additional images by flipping, shifting, scaling, rotating, and cropping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908CE3-8C1F-4D31-8759-40EF808E3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59</a:t>
            </a:fld>
            <a:endParaRPr lang="en-US" dirty="0"/>
          </a:p>
        </p:txBody>
      </p:sp>
      <p:pic>
        <p:nvPicPr>
          <p:cNvPr id="2052" name="Picture 4" descr="Image result for data augmentation">
            <a:extLst>
              <a:ext uri="{FF2B5EF4-FFF2-40B4-BE49-F238E27FC236}">
                <a16:creationId xmlns:a16="http://schemas.microsoft.com/office/drawing/2014/main" id="{C8A47FD7-ACB0-485A-B201-5D3D82A99C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417" y="2991630"/>
            <a:ext cx="6334125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1859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24A04-702D-4D44-ACBC-187ACA3BC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Networks Enter in 2012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5646BD-8C22-4B44-988F-253004A725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539277"/>
            <a:ext cx="5968795" cy="4329817"/>
          </a:xfrm>
        </p:spPr>
        <p:txBody>
          <a:bodyPr/>
          <a:lstStyle/>
          <a:p>
            <a:r>
              <a:rPr lang="en-US" dirty="0"/>
              <a:t>2012:  Stunning breakthrough by the first deep network</a:t>
            </a:r>
          </a:p>
          <a:p>
            <a:r>
              <a:rPr lang="en-US" dirty="0"/>
              <a:t>“</a:t>
            </a:r>
            <a:r>
              <a:rPr lang="en-US" dirty="0" err="1"/>
              <a:t>AlexNet</a:t>
            </a:r>
            <a:r>
              <a:rPr lang="en-US" dirty="0"/>
              <a:t>”  from Hinton Group at U Toronto</a:t>
            </a:r>
          </a:p>
          <a:p>
            <a:r>
              <a:rPr lang="en-US" dirty="0"/>
              <a:t>Easily won ILSVRC competition</a:t>
            </a:r>
          </a:p>
          <a:p>
            <a:pPr lvl="1"/>
            <a:r>
              <a:rPr lang="en-US" dirty="0"/>
              <a:t>Top-5 error rate: 15.3%</a:t>
            </a:r>
          </a:p>
          <a:p>
            <a:pPr lvl="1"/>
            <a:r>
              <a:rPr lang="en-US" dirty="0"/>
              <a:t>Second place:  25.6% </a:t>
            </a:r>
          </a:p>
          <a:p>
            <a:r>
              <a:rPr lang="en-US" dirty="0"/>
              <a:t>Soon, all competitive methods are deep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1EE0D3-D0FD-4768-AE62-BF9348178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6</a:t>
            </a:fld>
            <a:endParaRPr lang="en-US" dirty="0"/>
          </a:p>
        </p:txBody>
      </p:sp>
      <p:pic>
        <p:nvPicPr>
          <p:cNvPr id="9218" name="Picture 2" descr="https://pbs.twimg.com/media/CYHtC4WVAAEyGAL.png:large">
            <a:extLst>
              <a:ext uri="{FF2B5EF4-FFF2-40B4-BE49-F238E27FC236}">
                <a16:creationId xmlns:a16="http://schemas.microsoft.com/office/drawing/2014/main" id="{45524530-8B00-4812-80D9-8B0D6F2898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0875" y="1212043"/>
            <a:ext cx="4229100" cy="546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1BAA32-ADAD-44C5-97DF-9AF526592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879" y="3909273"/>
            <a:ext cx="3944113" cy="283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61061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8A59E-58EA-4C75-B407-1B62A663C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CIFAR10 Demo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C27F339-0930-4BC3-8B74-B10CD2DCCA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CIFAR10 problem:</a:t>
                </a:r>
              </a:p>
              <a:p>
                <a:pPr lvl="1"/>
                <a:r>
                  <a:rPr lang="en-US" dirty="0"/>
                  <a:t>Classify 32x32 color images</a:t>
                </a:r>
              </a:p>
              <a:p>
                <a:pPr lvl="1"/>
                <a:r>
                  <a:rPr lang="en-US" dirty="0"/>
                  <a:t>10 classes</a:t>
                </a:r>
              </a:p>
              <a:p>
                <a:r>
                  <a:rPr lang="en-US" dirty="0"/>
                  <a:t>Use simple network</a:t>
                </a:r>
              </a:p>
              <a:p>
                <a:pPr lvl="1"/>
                <a:r>
                  <a:rPr lang="en-US" dirty="0"/>
                  <a:t>2 conv layers + 2 FC layers</a:t>
                </a:r>
              </a:p>
              <a:p>
                <a:pPr lvl="1"/>
                <a:r>
                  <a:rPr lang="en-US" dirty="0"/>
                  <a:t>RMS prop with </a:t>
                </a:r>
                <a:r>
                  <a:rPr lang="en-US" dirty="0" err="1"/>
                  <a:t>lr</a:t>
                </a:r>
                <a:r>
                  <a:rPr lang="en-US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−3</m:t>
                        </m:r>
                      </m:sup>
                    </m:sSup>
                  </m:oMath>
                </a14:m>
                <a:r>
                  <a:rPr lang="en-US" dirty="0"/>
                  <a:t>, decay=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−4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Batch size=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32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100 epochs</a:t>
                </a:r>
              </a:p>
              <a:p>
                <a:r>
                  <a:rPr lang="en-US" dirty="0"/>
                  <a:t>Note:</a:t>
                </a:r>
              </a:p>
              <a:p>
                <a:pPr lvl="1"/>
                <a:r>
                  <a:rPr lang="en-US" dirty="0"/>
                  <a:t>Exact accuracy varies with </a:t>
                </a:r>
                <a:r>
                  <a:rPr lang="en-US" dirty="0" err="1"/>
                  <a:t>optim</a:t>
                </a:r>
                <a:r>
                  <a:rPr lang="en-US" dirty="0"/>
                  <a:t> parameters</a:t>
                </a:r>
              </a:p>
              <a:p>
                <a:r>
                  <a:rPr lang="en-US" dirty="0"/>
                  <a:t>Full demo on </a:t>
                </a:r>
                <a:r>
                  <a:rPr lang="en-US" dirty="0" err="1"/>
                  <a:t>github</a:t>
                </a:r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C27F339-0930-4BC3-8B74-B10CD2DCCA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55" t="-15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87E331-CAF1-47EB-BE1F-16EB02813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60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15ACD8-220B-4313-97BB-2ADF92CD6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3181" y="412535"/>
            <a:ext cx="6364790" cy="3016465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F9FDED7-4B3D-40A1-BA82-4A52D1CA90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2371253"/>
              </p:ext>
            </p:extLst>
          </p:nvPr>
        </p:nvGraphicFramePr>
        <p:xfrm>
          <a:off x="5991298" y="3641463"/>
          <a:ext cx="5217252" cy="22942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08626">
                  <a:extLst>
                    <a:ext uri="{9D8B030D-6E8A-4147-A177-3AD203B41FA5}">
                      <a16:colId xmlns:a16="http://schemas.microsoft.com/office/drawing/2014/main" val="534740533"/>
                    </a:ext>
                  </a:extLst>
                </a:gridCol>
                <a:gridCol w="2608626">
                  <a:extLst>
                    <a:ext uri="{9D8B030D-6E8A-4147-A177-3AD203B41FA5}">
                      <a16:colId xmlns:a16="http://schemas.microsoft.com/office/drawing/2014/main" val="2708925974"/>
                    </a:ext>
                  </a:extLst>
                </a:gridCol>
              </a:tblGrid>
              <a:tr h="518678">
                <a:tc>
                  <a:txBody>
                    <a:bodyPr/>
                    <a:lstStyle/>
                    <a:p>
                      <a:r>
                        <a:rPr lang="en-US" sz="1600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Final test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8691712"/>
                  </a:ext>
                </a:extLst>
              </a:tr>
              <a:tr h="261354">
                <a:tc>
                  <a:txBody>
                    <a:bodyPr/>
                    <a:lstStyle/>
                    <a:p>
                      <a:r>
                        <a:rPr lang="en-US" sz="1600" dirty="0"/>
                        <a:t>Baseline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~70%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387647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dirty="0"/>
                        <a:t>Batch norm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~74%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8390724"/>
                  </a:ext>
                </a:extLst>
              </a:tr>
              <a:tr h="525881">
                <a:tc>
                  <a:txBody>
                    <a:bodyPr/>
                    <a:lstStyle/>
                    <a:p>
                      <a:r>
                        <a:rPr lang="en-US" sz="1600" dirty="0"/>
                        <a:t>Batch </a:t>
                      </a:r>
                      <a:r>
                        <a:rPr lang="en-US" sz="1600" dirty="0" err="1"/>
                        <a:t>norm+dropout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~78% (dropout on FC layers)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3601990"/>
                  </a:ext>
                </a:extLst>
              </a:tr>
              <a:tr h="525881">
                <a:tc>
                  <a:txBody>
                    <a:bodyPr/>
                    <a:lstStyle/>
                    <a:p>
                      <a:r>
                        <a:rPr lang="en-US" sz="1600" dirty="0"/>
                        <a:t>Batch </a:t>
                      </a:r>
                      <a:r>
                        <a:rPr lang="en-US" sz="1600" dirty="0" err="1"/>
                        <a:t>norm+dropout</a:t>
                      </a:r>
                      <a:br>
                        <a:rPr lang="en-US" sz="1600" dirty="0"/>
                      </a:br>
                      <a:r>
                        <a:rPr lang="en-US" sz="1600" dirty="0"/>
                        <a:t>+ data augmentation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~76%  (enough data)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7361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644207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Motivation: ImageNet Large-Scale Visual Recognition Challenge (ILSVR)</a:t>
            </a:r>
          </a:p>
          <a:p>
            <a:r>
              <a:rPr lang="en-US" dirty="0"/>
              <a:t>Deep Networks  and Feature Hierarchies</a:t>
            </a:r>
          </a:p>
          <a:p>
            <a:r>
              <a:rPr lang="en-US" dirty="0"/>
              <a:t>2D convolutions</a:t>
            </a:r>
          </a:p>
          <a:p>
            <a:r>
              <a:rPr lang="en-US" dirty="0"/>
              <a:t>Convolutional neural networks</a:t>
            </a:r>
          </a:p>
          <a:p>
            <a:r>
              <a:rPr lang="en-US" dirty="0"/>
              <a:t>Creating and visualizing convolutional layers in </a:t>
            </a:r>
            <a:r>
              <a:rPr lang="en-US" dirty="0" err="1"/>
              <a:t>Keras</a:t>
            </a:r>
            <a:endParaRPr lang="en-US" dirty="0"/>
          </a:p>
          <a:p>
            <a:r>
              <a:rPr lang="en-US" dirty="0"/>
              <a:t>Training CNNs:  Backpropagation, Batch-norm, Dropout, etc.</a:t>
            </a:r>
          </a:p>
          <a:p>
            <a:r>
              <a:rPr lang="en-US" dirty="0"/>
              <a:t>Transfer Learning from Famous Pre-trained Networks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61</a:t>
            </a:fld>
            <a:endParaRPr lang="en-US" dirty="0"/>
          </a:p>
        </p:txBody>
      </p:sp>
      <p:sp>
        <p:nvSpPr>
          <p:cNvPr id="5" name="Arrow: Right 4"/>
          <p:cNvSpPr/>
          <p:nvPr/>
        </p:nvSpPr>
        <p:spPr>
          <a:xfrm>
            <a:off x="493696" y="4240073"/>
            <a:ext cx="791796" cy="3758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60615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66E16-DA5B-4A2F-A004-BEEE51FC4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Pre-Trained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04D86-4652-49F6-874B-270DA0115F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419" y="1676400"/>
            <a:ext cx="4088812" cy="40754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State-of-the-art networks take enormous resources to train</a:t>
            </a:r>
          </a:p>
          <a:p>
            <a:pPr lvl="1"/>
            <a:r>
              <a:rPr lang="en-US" dirty="0"/>
              <a:t>Millions of parameters</a:t>
            </a:r>
          </a:p>
          <a:p>
            <a:pPr lvl="1"/>
            <a:r>
              <a:rPr lang="en-US" dirty="0"/>
              <a:t>Often days of training, clusters of GPUs</a:t>
            </a:r>
          </a:p>
          <a:p>
            <a:pPr lvl="1"/>
            <a:r>
              <a:rPr lang="en-US" dirty="0"/>
              <a:t>Extremely expensive</a:t>
            </a:r>
          </a:p>
          <a:p>
            <a:r>
              <a:rPr lang="en-US" dirty="0"/>
              <a:t>Pre-trained networks in </a:t>
            </a:r>
            <a:r>
              <a:rPr lang="en-US" dirty="0" err="1"/>
              <a:t>Keras</a:t>
            </a:r>
            <a:endParaRPr lang="en-US" dirty="0"/>
          </a:p>
          <a:p>
            <a:pPr lvl="1"/>
            <a:r>
              <a:rPr lang="en-US" dirty="0"/>
              <a:t>Load network architecture and weights </a:t>
            </a:r>
          </a:p>
          <a:p>
            <a:pPr lvl="1"/>
            <a:r>
              <a:rPr lang="en-US" dirty="0"/>
              <a:t>Models available for many state-of-the-art networks</a:t>
            </a:r>
          </a:p>
          <a:p>
            <a:r>
              <a:rPr lang="en-US" dirty="0"/>
              <a:t>Can be used for:</a:t>
            </a:r>
          </a:p>
          <a:p>
            <a:pPr lvl="1"/>
            <a:r>
              <a:rPr lang="en-US" dirty="0"/>
              <a:t>Making predictions</a:t>
            </a:r>
          </a:p>
          <a:p>
            <a:pPr lvl="1"/>
            <a:r>
              <a:rPr lang="en-US" dirty="0"/>
              <a:t>Building new, powerful networks (see lab)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9C2659-BF5A-484F-8876-D5C9C66FD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62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0F6B8C-EB22-45A6-B075-4C8E65D06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7815" y="1582918"/>
            <a:ext cx="6711090" cy="30459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8CFA92-7890-46B5-AD34-97D54146F0EB}"/>
              </a:ext>
            </a:extLst>
          </p:cNvPr>
          <p:cNvSpPr txBox="1"/>
          <p:nvPr/>
        </p:nvSpPr>
        <p:spPr>
          <a:xfrm>
            <a:off x="7438301" y="5286905"/>
            <a:ext cx="2930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https://keras.io/applications/</a:t>
            </a:r>
          </a:p>
        </p:txBody>
      </p:sp>
    </p:spTree>
    <p:extLst>
      <p:ext uri="{BB962C8B-B14F-4D97-AF65-F5344CB8AC3E}">
        <p14:creationId xmlns:p14="http://schemas.microsoft.com/office/powerpoint/2010/main" val="371158359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0D561-79EF-40C3-8959-81920823C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VGG16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8A31C-FA0C-48CB-83CF-E4567894CA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539277"/>
            <a:ext cx="4277152" cy="4410110"/>
          </a:xfrm>
        </p:spPr>
        <p:txBody>
          <a:bodyPr/>
          <a:lstStyle/>
          <a:p>
            <a:r>
              <a:rPr lang="en-US" dirty="0"/>
              <a:t>From the </a:t>
            </a:r>
            <a:r>
              <a:rPr lang="en-US" dirty="0">
                <a:hlinkClick r:id="rId2"/>
              </a:rPr>
              <a:t>Visual Geometry Group</a:t>
            </a:r>
            <a:endParaRPr lang="en-US" dirty="0"/>
          </a:p>
          <a:p>
            <a:pPr lvl="1"/>
            <a:r>
              <a:rPr lang="en-US" dirty="0"/>
              <a:t>Oxford, UK</a:t>
            </a:r>
          </a:p>
          <a:p>
            <a:r>
              <a:rPr lang="en-US" dirty="0"/>
              <a:t>Won ImageNet ILSVRC-2014  </a:t>
            </a:r>
          </a:p>
          <a:p>
            <a:r>
              <a:rPr lang="en-US" dirty="0"/>
              <a:t>Based on small early filters</a:t>
            </a:r>
          </a:p>
          <a:p>
            <a:pPr lvl="1"/>
            <a:r>
              <a:rPr lang="en-US" dirty="0"/>
              <a:t>But more layers</a:t>
            </a:r>
          </a:p>
          <a:p>
            <a:r>
              <a:rPr lang="en-US" dirty="0"/>
              <a:t>Remains a </a:t>
            </a:r>
            <a:r>
              <a:rPr lang="en-US" dirty="0" err="1"/>
              <a:t>repectable</a:t>
            </a:r>
            <a:r>
              <a:rPr lang="en-US" dirty="0"/>
              <a:t> network</a:t>
            </a:r>
          </a:p>
          <a:p>
            <a:r>
              <a:rPr lang="en-US" dirty="0"/>
              <a:t>Lower lower layers are often used as feature extraction layers for other tasks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09BE73-8D47-4C9C-89EB-07DBC741B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63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23659E-1506-4655-81FE-50BD15F8F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4035" y="528171"/>
            <a:ext cx="5514975" cy="18097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350BC7-5451-41AB-BF58-37DD42571B0C}"/>
              </a:ext>
            </a:extLst>
          </p:cNvPr>
          <p:cNvSpPr txBox="1"/>
          <p:nvPr/>
        </p:nvSpPr>
        <p:spPr>
          <a:xfrm>
            <a:off x="5569876" y="2421069"/>
            <a:ext cx="690580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K. </a:t>
            </a:r>
            <a:r>
              <a:rPr lang="en-US" i="1" dirty="0" err="1"/>
              <a:t>Simonyan</a:t>
            </a:r>
            <a:r>
              <a:rPr lang="en-US" i="1" dirty="0"/>
              <a:t>, A. Zisserman</a:t>
            </a:r>
          </a:p>
          <a:p>
            <a:r>
              <a:rPr lang="en-US" b="1" dirty="0">
                <a:hlinkClick r:id="rId4"/>
              </a:rPr>
              <a:t>Very Deep Convolutional Networks for Large-Scale Image Recognition </a:t>
            </a:r>
            <a:r>
              <a:rPr lang="en-US" b="1" dirty="0"/>
              <a:t> </a:t>
            </a:r>
          </a:p>
          <a:p>
            <a:r>
              <a:rPr lang="en-US" dirty="0" err="1"/>
              <a:t>arXiv</a:t>
            </a:r>
            <a:r>
              <a:rPr lang="en-US" dirty="0"/>
              <a:t> technical report, 2014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9DAA3B-6E1A-41EF-829D-8456964A4F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9876" y="3744332"/>
            <a:ext cx="4164236" cy="2437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24171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92C3B-19B3-4F42-85D3-F7DF277DA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GoogleLeNet</a:t>
            </a:r>
            <a:r>
              <a:rPr lang="en-US" dirty="0"/>
              <a:t> / Inception-v1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9CF769-FCA6-47FD-8838-AF7B12F63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From 2012 (</a:t>
            </a:r>
            <a:r>
              <a:rPr lang="en-US" dirty="0" err="1"/>
              <a:t>AlexNet</a:t>
            </a:r>
            <a:r>
              <a:rPr lang="en-US" dirty="0"/>
              <a:t>) to 2014 (VGG-16), performance got better as networks got deeper</a:t>
            </a:r>
          </a:p>
          <a:p>
            <a:r>
              <a:rPr lang="en-US" dirty="0"/>
              <a:t>But, the number of parameters was getting out of hand (e.g., 60 to 180 million!)</a:t>
            </a:r>
          </a:p>
          <a:p>
            <a:r>
              <a:rPr lang="en-US" dirty="0"/>
              <a:t>So, Google researchers worked to design a network that was deeper, but much more efficient</a:t>
            </a:r>
          </a:p>
          <a:p>
            <a:pPr lvl="1"/>
            <a:r>
              <a:rPr lang="en-US" dirty="0"/>
              <a:t>From the film Inception (2010)</a:t>
            </a:r>
          </a:p>
          <a:p>
            <a:pPr lvl="1"/>
            <a:r>
              <a:rPr lang="en-US" dirty="0"/>
              <a:t>Used only 5 million parameters!</a:t>
            </a:r>
          </a:p>
          <a:p>
            <a:r>
              <a:rPr lang="en-US" dirty="0"/>
              <a:t>Won some contests in ImageNet ILSVRC-2014</a:t>
            </a:r>
          </a:p>
          <a:p>
            <a:pPr lvl="1"/>
            <a:r>
              <a:rPr lang="en-US" dirty="0"/>
              <a:t>Achieved top-5 error of 6.7% (VGG got 7.3%)</a:t>
            </a:r>
          </a:p>
          <a:p>
            <a:pPr lvl="1"/>
            <a:r>
              <a:rPr lang="en-US" dirty="0"/>
              <a:t>Used 22 layers with “inception modules”</a:t>
            </a:r>
          </a:p>
          <a:p>
            <a:r>
              <a:rPr lang="en-US" dirty="0"/>
              <a:t>Several conv layers in parallel, with different kernel sizes</a:t>
            </a:r>
          </a:p>
          <a:p>
            <a:pPr lvl="1"/>
            <a:r>
              <a:rPr lang="en-US" dirty="0"/>
              <a:t>Key idea: for bigger kernels, use fewer channels</a:t>
            </a:r>
          </a:p>
          <a:p>
            <a:pPr lvl="1"/>
            <a:r>
              <a:rPr lang="en-US" dirty="0"/>
              <a:t>Multi-size kernels also help make scale-invariant</a:t>
            </a:r>
          </a:p>
          <a:p>
            <a:pPr lvl="1"/>
            <a:r>
              <a:rPr lang="en-US" dirty="0"/>
              <a:t>Good overview </a:t>
            </a:r>
            <a:r>
              <a:rPr lang="en-US" dirty="0">
                <a:hlinkClick r:id="rId2"/>
              </a:rPr>
              <a:t>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350832-A687-4011-B722-463E9B288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64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C8DD5E-3DEC-482F-B304-14F2D5BE7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9983" y="3023495"/>
            <a:ext cx="3933622" cy="284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79317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63163-462B-438B-B196-A26D09456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Residual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5B1EC-D3D7-4FB3-92DF-989C96E94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Through 2015, the best networks got deeper. But deep nets are hard to train:</a:t>
            </a:r>
          </a:p>
          <a:p>
            <a:pPr lvl="1"/>
            <a:r>
              <a:rPr lang="en-US" dirty="0"/>
              <a:t>vanishing gradients (largely solved by </a:t>
            </a:r>
            <a:r>
              <a:rPr lang="en-US" dirty="0" err="1"/>
              <a:t>ReLU</a:t>
            </a:r>
            <a:r>
              <a:rPr lang="en-US" dirty="0"/>
              <a:t> &amp; </a:t>
            </a:r>
            <a:r>
              <a:rPr lang="en-US" dirty="0" err="1"/>
              <a:t>batchnorm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degradation problem: as networks get deeper, even training error </a:t>
            </a:r>
            <a:r>
              <a:rPr lang="en-US" dirty="0" err="1"/>
              <a:t>increaes</a:t>
            </a:r>
            <a:r>
              <a:rPr lang="en-US" dirty="0"/>
              <a:t>!</a:t>
            </a:r>
          </a:p>
          <a:p>
            <a:r>
              <a:rPr lang="en-US" dirty="0"/>
              <a:t>A deeper network should be able to perform at least as good as a shallower network, </a:t>
            </a:r>
          </a:p>
          <a:p>
            <a:pPr lvl="1"/>
            <a:r>
              <a:rPr lang="en-US" dirty="0"/>
              <a:t>Making some layers act like identity</a:t>
            </a:r>
          </a:p>
          <a:p>
            <a:pPr lvl="1"/>
            <a:r>
              <a:rPr lang="en-US" dirty="0"/>
              <a:t>But difficult to make layers act like identity!</a:t>
            </a:r>
          </a:p>
          <a:p>
            <a:r>
              <a:rPr lang="en-US" dirty="0"/>
              <a:t>Idea: Make identity easy via residual blocks:</a:t>
            </a:r>
          </a:p>
          <a:p>
            <a:pPr lvl="1"/>
            <a:r>
              <a:rPr lang="en-US" dirty="0"/>
              <a:t>Handle dimension changes w/ learned dense layer</a:t>
            </a:r>
          </a:p>
          <a:p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ResNet</a:t>
            </a:r>
            <a:r>
              <a:rPr lang="en-US" dirty="0"/>
              <a:t>, introduced by Microsoft Research, Dec 2015</a:t>
            </a:r>
          </a:p>
          <a:p>
            <a:pPr lvl="1"/>
            <a:r>
              <a:rPr lang="en-US" dirty="0"/>
              <a:t>Solves degradation problem; allows super deep networks! (100s of layers)</a:t>
            </a:r>
          </a:p>
          <a:p>
            <a:pPr lvl="1"/>
            <a:r>
              <a:rPr lang="en-US" dirty="0"/>
              <a:t>Won ImageNet ILSVRC-2015 with 3.6% error rate! (</a:t>
            </a:r>
            <a:r>
              <a:rPr lang="en-US" dirty="0" err="1"/>
              <a:t>GoogLeNet</a:t>
            </a:r>
            <a:r>
              <a:rPr lang="en-US" dirty="0"/>
              <a:t> got 6.7%)</a:t>
            </a:r>
          </a:p>
          <a:p>
            <a:pPr lvl="1"/>
            <a:r>
              <a:rPr lang="en-US" dirty="0"/>
              <a:t>Slightly lower complexity than VGG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6BB7C6-95F6-4E2E-9FCC-C60C6EB24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65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DEAA0C-531B-4151-86BD-1A1F2B453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7634" y="3499320"/>
            <a:ext cx="2791523" cy="1935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73497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452A1-BA6A-4982-8D9B-6AD7D0E3C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Other Networks in the Deep Learning Zoo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DD625-093B-4291-AB6D-DC04441D6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66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0305D0-9254-4F95-8A86-9BC77A55B1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549593"/>
            <a:ext cx="7307340" cy="4313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89498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DD739-E925-469A-A464-E5281E168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Loading the Pre-Trained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D7628-4F4A-4A90-B83E-F3C78FEE96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9876" y="4109479"/>
            <a:ext cx="5962118" cy="1939268"/>
          </a:xfrm>
        </p:spPr>
        <p:txBody>
          <a:bodyPr>
            <a:normAutofit/>
          </a:bodyPr>
          <a:lstStyle/>
          <a:p>
            <a:r>
              <a:rPr lang="en-US" dirty="0"/>
              <a:t>Load the packages</a:t>
            </a:r>
          </a:p>
          <a:p>
            <a:r>
              <a:rPr lang="en-US" dirty="0"/>
              <a:t>Create the model</a:t>
            </a:r>
          </a:p>
          <a:p>
            <a:pPr lvl="1"/>
            <a:r>
              <a:rPr lang="en-US" dirty="0"/>
              <a:t>Downloads the h5 file</a:t>
            </a:r>
          </a:p>
          <a:p>
            <a:pPr lvl="1"/>
            <a:r>
              <a:rPr lang="en-US" dirty="0"/>
              <a:t>First time, may be a while (500 MB file)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23B297-454F-404D-94CD-3CFDBB065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67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E49719-1E6F-4E54-8C37-25F2376BF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521" y="1529322"/>
            <a:ext cx="7781925" cy="1219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9C8E50F-7D89-4759-A8AA-644354C8B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379" y="3430745"/>
            <a:ext cx="78486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86711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CA344-979E-4C2B-A82B-E0DC0ABCD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Display the Network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B6BF7B-9A01-495F-A182-878DB4790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68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C04DB5-BF5C-46BE-B116-B69B49DF5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475871"/>
            <a:ext cx="4190612" cy="48383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6EE90D-C9D1-4340-BF5B-33576807F3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219" y="1562780"/>
            <a:ext cx="4800600" cy="3209925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34B90CE-FCBE-48F0-99D5-73CD796BA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8219" y="5008671"/>
            <a:ext cx="5297461" cy="860423"/>
          </a:xfrm>
        </p:spPr>
        <p:txBody>
          <a:bodyPr>
            <a:normAutofit fontScale="92500"/>
          </a:bodyPr>
          <a:lstStyle/>
          <a:p>
            <a:r>
              <a:rPr lang="en-US" dirty="0"/>
              <a:t>Very deep:  16 layers (Do not count pooling layers)</a:t>
            </a:r>
          </a:p>
          <a:p>
            <a:r>
              <a:rPr lang="en-US" dirty="0"/>
              <a:t>130 million parameters!</a:t>
            </a:r>
          </a:p>
        </p:txBody>
      </p:sp>
    </p:spTree>
    <p:extLst>
      <p:ext uri="{BB962C8B-B14F-4D97-AF65-F5344CB8AC3E}">
        <p14:creationId xmlns:p14="http://schemas.microsoft.com/office/powerpoint/2010/main" val="250437168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E0C51-69B0-4FF0-9023-3560A283C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Some Test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FCCB4-9587-40C2-9F36-C19CAF084E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539277"/>
            <a:ext cx="10058400" cy="2174307"/>
          </a:xfrm>
        </p:spPr>
        <p:txBody>
          <a:bodyPr/>
          <a:lstStyle/>
          <a:p>
            <a:r>
              <a:rPr lang="en-US" dirty="0"/>
              <a:t>Get images from the web of some category  (e.g. elephants)</a:t>
            </a:r>
          </a:p>
          <a:p>
            <a:r>
              <a:rPr lang="en-US" dirty="0"/>
              <a:t>Many possible sources.  </a:t>
            </a:r>
          </a:p>
          <a:p>
            <a:pPr lvl="1"/>
            <a:r>
              <a:rPr lang="en-US" dirty="0"/>
              <a:t>Example:  Flickr API (see Demo in </a:t>
            </a:r>
            <a:r>
              <a:rPr lang="en-US" dirty="0" err="1"/>
              <a:t>github</a:t>
            </a:r>
            <a:r>
              <a:rPr lang="en-US" dirty="0"/>
              <a:t>)</a:t>
            </a:r>
          </a:p>
          <a:p>
            <a:r>
              <a:rPr lang="en-US" dirty="0"/>
              <a:t>Re-size / pad images so that they match expected input of VGG16 </a:t>
            </a:r>
          </a:p>
          <a:p>
            <a:pPr lvl="1"/>
            <a:r>
              <a:rPr lang="en-US" dirty="0"/>
              <a:t>Input shape (224, 224, 3)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864A08-4A82-4EDF-8734-2F536F788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69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1E5B9-FD13-474D-A88C-3C31121E4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3713584"/>
            <a:ext cx="9346794" cy="223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391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Alex Net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 idea:  Build a very deep neural network</a:t>
            </a:r>
          </a:p>
          <a:p>
            <a:r>
              <a:rPr lang="en-US" dirty="0"/>
              <a:t>60 million parameters, 650000 neurons</a:t>
            </a:r>
          </a:p>
          <a:p>
            <a:r>
              <a:rPr lang="en-US" dirty="0"/>
              <a:t>5 conv layers + 3 FC layers</a:t>
            </a:r>
          </a:p>
          <a:p>
            <a:r>
              <a:rPr lang="en-US" dirty="0"/>
              <a:t>Final is 1000-way </a:t>
            </a:r>
            <a:r>
              <a:rPr lang="en-US" dirty="0" err="1"/>
              <a:t>softmax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75E395-06A9-4B04-B58F-DCCBAAF2C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8578" y="3503505"/>
            <a:ext cx="7293102" cy="2294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54663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4836A-75CE-4359-B460-DF7C170BE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Predictions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7C92D-0069-47CE-9096-893F45BB6C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9162" y="1530484"/>
            <a:ext cx="3796518" cy="4329817"/>
          </a:xfrm>
        </p:spPr>
        <p:txBody>
          <a:bodyPr/>
          <a:lstStyle/>
          <a:p>
            <a:r>
              <a:rPr lang="en-US" dirty="0"/>
              <a:t>Pre-process</a:t>
            </a:r>
          </a:p>
          <a:p>
            <a:r>
              <a:rPr lang="en-US" dirty="0"/>
              <a:t>Predict </a:t>
            </a:r>
          </a:p>
          <a:p>
            <a:pPr lvl="1"/>
            <a:r>
              <a:rPr lang="en-US" dirty="0"/>
              <a:t>Runs input through network</a:t>
            </a:r>
          </a:p>
          <a:p>
            <a:r>
              <a:rPr lang="en-US" dirty="0"/>
              <a:t>Decode predictions</a:t>
            </a:r>
          </a:p>
          <a:p>
            <a:pPr lvl="1"/>
            <a:r>
              <a:rPr lang="en-US" dirty="0"/>
              <a:t>Creates data structure for outputs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EA62C8-0ECF-40A7-B954-5DD140F10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70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EEBF13-68E4-4898-8E5E-94AE66E2E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379" y="1673835"/>
            <a:ext cx="2991058" cy="4099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62C7120-C9E6-4CFC-B146-67A3368FD5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379" y="2206960"/>
            <a:ext cx="5644676" cy="6945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2648F7-C242-4202-9F2D-A04AA1631E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0000" y="3182815"/>
            <a:ext cx="5629275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2508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F6AF4-6F14-4E6C-B641-A54FC662A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ImageNet Classification can be Hard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8797E-11D7-4914-ACEC-5E98790CA1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categories differences are subtle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2878EF-1A77-4D78-92D6-15E64FE70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71</a:t>
            </a:fld>
            <a:endParaRPr lang="en-US" dirty="0"/>
          </a:p>
        </p:txBody>
      </p:sp>
      <p:pic>
        <p:nvPicPr>
          <p:cNvPr id="5" name="Picture 2" descr="Image result for african vs indian elephants">
            <a:extLst>
              <a:ext uri="{FF2B5EF4-FFF2-40B4-BE49-F238E27FC236}">
                <a16:creationId xmlns:a16="http://schemas.microsoft.com/office/drawing/2014/main" id="{9D527488-532F-4FA1-BCAD-2D388A0AC9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4017" y="2253117"/>
            <a:ext cx="4067908" cy="3107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118B9D-9995-4D99-B823-A0007BB56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480" y="2253117"/>
            <a:ext cx="5629275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34069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A2493-5BC5-40FE-8CAB-2F21E9AD4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Intermediate 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E7758E-5B53-4992-8E80-59EE0AB6C4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7414" y="1539277"/>
            <a:ext cx="5458265" cy="4329817"/>
          </a:xfrm>
        </p:spPr>
        <p:txBody>
          <a:bodyPr/>
          <a:lstStyle/>
          <a:p>
            <a:r>
              <a:rPr lang="en-US" dirty="0"/>
              <a:t>Often need outputs of hidden layers</a:t>
            </a:r>
          </a:p>
          <a:p>
            <a:r>
              <a:rPr lang="en-US" dirty="0"/>
              <a:t>Provides “latent” representation of image</a:t>
            </a:r>
          </a:p>
          <a:p>
            <a:pPr lvl="1"/>
            <a:r>
              <a:rPr lang="en-US" dirty="0"/>
              <a:t>Can be useful for other tasks</a:t>
            </a:r>
          </a:p>
          <a:p>
            <a:pPr lvl="1"/>
            <a:r>
              <a:rPr lang="en-US" dirty="0"/>
              <a:t>See lab</a:t>
            </a:r>
          </a:p>
          <a:p>
            <a:r>
              <a:rPr lang="en-US" dirty="0"/>
              <a:t>In </a:t>
            </a:r>
            <a:r>
              <a:rPr lang="en-US" dirty="0" err="1"/>
              <a:t>Keras</a:t>
            </a:r>
            <a:r>
              <a:rPr lang="en-US" dirty="0"/>
              <a:t>, create new model</a:t>
            </a:r>
          </a:p>
          <a:p>
            <a:pPr lvl="1"/>
            <a:r>
              <a:rPr lang="en-US" dirty="0"/>
              <a:t>Specify output layers</a:t>
            </a:r>
          </a:p>
          <a:p>
            <a:r>
              <a:rPr lang="en-US" dirty="0"/>
              <a:t>Predict with new model to extract hidden outputs</a:t>
            </a:r>
          </a:p>
          <a:p>
            <a:r>
              <a:rPr lang="en-US" dirty="0"/>
              <a:t>Hidden layers see high level of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sparsity</a:t>
            </a:r>
          </a:p>
          <a:p>
            <a:pPr lvl="1"/>
            <a:r>
              <a:rPr lang="en-US" dirty="0"/>
              <a:t>Many coefficients are zero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76C67-D646-4932-96E4-9E3B74CE1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72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F241A6-B8E8-4697-9107-4CAAE0E64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096" y="1539277"/>
            <a:ext cx="4305300" cy="1809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83D27B-884F-44C3-AD24-C8A0F95BB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79" y="3385277"/>
            <a:ext cx="2607103" cy="4682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B0BD91-342E-4236-B73A-4BF1D10443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9993" y="3889793"/>
            <a:ext cx="386715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50799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54232-DC9F-5047-A917-F7F208BB7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Output of first few convolution 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1C0AC-884E-7640-A6DA-664C1F3D55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Output of first convolution layers (first 4 channels) for a given image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42F8FC-27FD-5440-8A7F-7115E2367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73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8EAC5E-66BE-394C-A0A4-A5C45721A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3371" y="2136013"/>
            <a:ext cx="9371867" cy="21779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611F54-2FA5-7549-8E3F-6B13D13CB1B9}"/>
              </a:ext>
            </a:extLst>
          </p:cNvPr>
          <p:cNvSpPr txBox="1"/>
          <p:nvPr/>
        </p:nvSpPr>
        <p:spPr>
          <a:xfrm>
            <a:off x="1562582" y="4629873"/>
            <a:ext cx="77226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First, third, and fourth  channels looks like gradient images in different directions</a:t>
            </a:r>
          </a:p>
          <a:p>
            <a:endParaRPr lang="en-US" dirty="0"/>
          </a:p>
          <a:p>
            <a:r>
              <a:rPr lang="en-US" dirty="0"/>
              <a:t>In general, first few layers extract low level features!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022B62-9E80-4640-BFBE-1F8645BFFF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195" y="2219060"/>
            <a:ext cx="2011937" cy="201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08863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2A2C6-AC12-F142-A414-2AB655DAB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of higher layers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CE8BB-75B6-FC47-AB3D-3113FCA68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Output of last layer before the flatten layer (first 4 channels)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These carry “high level semantic information” about object category</a:t>
            </a:r>
          </a:p>
          <a:p>
            <a:r>
              <a:rPr lang="en-US" dirty="0"/>
              <a:t>See demo for outputs of other layers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ECB33E-A624-3043-BDD5-B86DD4E07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74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3EF2B4-4786-8F49-8EF4-84859D136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5327" y="2144949"/>
            <a:ext cx="9295221" cy="21601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1C5EE05-769A-7C45-ACA8-90089DF5C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195" y="2219060"/>
            <a:ext cx="2011937" cy="201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80142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0987A-5296-4CF8-B786-5CADD9667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It Yourself!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EFC165-78BC-4890-9FAF-75F1BA1E1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75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A83539-D281-40AB-BD85-543AFFEE6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449" y="1840156"/>
            <a:ext cx="5153025" cy="14192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9F4C226-9DD3-41B5-8EE2-329F6F91A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2198" y="3849931"/>
            <a:ext cx="2619375" cy="17430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E3589A5-0002-40F0-B605-FF2DAC4C624C}"/>
              </a:ext>
            </a:extLst>
          </p:cNvPr>
          <p:cNvSpPr txBox="1"/>
          <p:nvPr/>
        </p:nvSpPr>
        <p:spPr>
          <a:xfrm>
            <a:off x="6430474" y="4158762"/>
            <a:ext cx="11112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=   </a:t>
            </a:r>
            <a:r>
              <a:rPr lang="en-US" sz="4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?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470983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03E90-CD67-A340-833E-300BF94E0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Autoencoder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191F0-70B1-F941-AD87-5599EA627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539277"/>
            <a:ext cx="4342821" cy="4190191"/>
          </a:xfrm>
        </p:spPr>
        <p:txBody>
          <a:bodyPr>
            <a:normAutofit/>
          </a:bodyPr>
          <a:lstStyle/>
          <a:p>
            <a:r>
              <a:rPr lang="en-US" dirty="0"/>
              <a:t>CNN is not limited for classification!</a:t>
            </a:r>
          </a:p>
          <a:p>
            <a:r>
              <a:rPr lang="en-US" dirty="0"/>
              <a:t>When all the layers are convolution, the output can have the same shape as the input (speech-&gt;speech, image-&gt;image)</a:t>
            </a:r>
          </a:p>
          <a:p>
            <a:r>
              <a:rPr lang="en-US" dirty="0"/>
              <a:t> </a:t>
            </a:r>
            <a:r>
              <a:rPr lang="en-US" dirty="0" err="1"/>
              <a:t>Autoencoder</a:t>
            </a:r>
            <a:r>
              <a:rPr lang="en-US" dirty="0"/>
              <a:t>= </a:t>
            </a:r>
            <a:r>
              <a:rPr lang="en-US" dirty="0" err="1"/>
              <a:t>Encoder+Decoder</a:t>
            </a:r>
            <a:endParaRPr lang="en-US" dirty="0"/>
          </a:p>
          <a:p>
            <a:r>
              <a:rPr lang="en-US" dirty="0"/>
              <a:t>Encoder:  image-&gt; features; </a:t>
            </a:r>
          </a:p>
          <a:p>
            <a:r>
              <a:rPr lang="en-US" dirty="0"/>
              <a:t>Decoder: features -&gt; image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892C12-C117-584E-B9B2-5D404D04F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76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623531-AE97-9D4A-98C0-92A0D9BE63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6991" y="1539277"/>
            <a:ext cx="6409577" cy="3634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82471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92EE4-1780-804B-B9A5-4A0A9A95C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err="1"/>
              <a:t>Autoencoder</a:t>
            </a:r>
            <a:r>
              <a:rPr lang="en-US" dirty="0"/>
              <a:t> for image </a:t>
            </a:r>
            <a:r>
              <a:rPr lang="en-US" dirty="0" err="1"/>
              <a:t>denoising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2AC6D-8986-0346-AC9A-7E14A6C50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Using a subset of training samples in the cifar10 dataset </a:t>
            </a:r>
          </a:p>
          <a:p>
            <a:r>
              <a:rPr lang="en-US" dirty="0"/>
              <a:t> 2 encoding layers producing 32 (or 16) channels, 3 decoding layers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5912F2-FC2F-5D48-9798-AC8A5F1EA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77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22C2AD3-5A0E-2D4E-A841-5C5887823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42" y="2359785"/>
            <a:ext cx="11217876" cy="3416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15260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87C52-2B26-9D4E-9646-62BC5FC5D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Applications of </a:t>
            </a:r>
            <a:r>
              <a:rPr lang="en-US" dirty="0" err="1"/>
              <a:t>autoencoders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64FBE4-2A50-3348-B56F-75055148B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Image processing applications:</a:t>
            </a:r>
          </a:p>
          <a:p>
            <a:pPr lvl="1"/>
            <a:r>
              <a:rPr lang="en-US" dirty="0"/>
              <a:t>Image compression</a:t>
            </a:r>
          </a:p>
          <a:p>
            <a:pPr lvl="1"/>
            <a:r>
              <a:rPr lang="en-US" dirty="0"/>
              <a:t>Image segmentation </a:t>
            </a:r>
          </a:p>
          <a:p>
            <a:pPr lvl="1"/>
            <a:r>
              <a:rPr lang="en-US" dirty="0"/>
              <a:t>Saliency detection</a:t>
            </a:r>
          </a:p>
          <a:p>
            <a:r>
              <a:rPr lang="en-US" dirty="0"/>
              <a:t>Other applications</a:t>
            </a:r>
          </a:p>
          <a:p>
            <a:pPr lvl="1"/>
            <a:r>
              <a:rPr lang="en-US" dirty="0"/>
              <a:t>Unsupervised feature extraction</a:t>
            </a:r>
          </a:p>
          <a:p>
            <a:pPr lvl="1"/>
            <a:r>
              <a:rPr lang="en-US" dirty="0"/>
              <a:t>Speech </a:t>
            </a:r>
            <a:r>
              <a:rPr lang="en-US" dirty="0" err="1"/>
              <a:t>denoising</a:t>
            </a:r>
            <a:r>
              <a:rPr lang="en-US" dirty="0"/>
              <a:t> …</a:t>
            </a:r>
          </a:p>
          <a:p>
            <a:pPr lvl="1"/>
            <a:r>
              <a:rPr lang="en-US" dirty="0"/>
              <a:t>Language translation</a:t>
            </a:r>
          </a:p>
          <a:p>
            <a:pPr lvl="1"/>
            <a:r>
              <a:rPr lang="en-US" dirty="0"/>
              <a:t>…</a:t>
            </a:r>
          </a:p>
          <a:p>
            <a:r>
              <a:rPr lang="en-US" dirty="0" err="1"/>
              <a:t>Autoencoder</a:t>
            </a:r>
            <a:r>
              <a:rPr lang="en-US" dirty="0"/>
              <a:t> loss depends on the underlying application</a:t>
            </a:r>
          </a:p>
          <a:p>
            <a:r>
              <a:rPr lang="en-US" dirty="0"/>
              <a:t>Using adversarial loss can help to make the output look more like the target output (beyond this class)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FF739-A949-2F41-9FA4-EB7140579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78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AFB7C0-0658-FB4E-9365-348F2928C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8897" y="1508389"/>
            <a:ext cx="7136851" cy="272879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53CA5BE-F480-5B48-9835-A1B93CD44651}"/>
              </a:ext>
            </a:extLst>
          </p:cNvPr>
          <p:cNvSpPr/>
          <p:nvPr/>
        </p:nvSpPr>
        <p:spPr>
          <a:xfrm>
            <a:off x="6949663" y="3960530"/>
            <a:ext cx="479426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github.com</a:t>
            </a:r>
            <a:r>
              <a:rPr lang="en-US" sz="1600" dirty="0"/>
              <a:t>/</a:t>
            </a:r>
            <a:r>
              <a:rPr lang="en-US" sz="1600" dirty="0" err="1"/>
              <a:t>arahusky</a:t>
            </a:r>
            <a:r>
              <a:rPr lang="en-US" sz="1600" dirty="0"/>
              <a:t>/</a:t>
            </a:r>
            <a:r>
              <a:rPr lang="en-US" sz="1600" dirty="0" err="1"/>
              <a:t>Tensorflow</a:t>
            </a:r>
            <a:r>
              <a:rPr lang="en-US" sz="1600" dirty="0"/>
              <a:t>-Segmentation</a:t>
            </a:r>
          </a:p>
        </p:txBody>
      </p:sp>
    </p:spTree>
    <p:extLst>
      <p:ext uri="{BB962C8B-B14F-4D97-AF65-F5344CB8AC3E}">
        <p14:creationId xmlns:p14="http://schemas.microsoft.com/office/powerpoint/2010/main" val="17518388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80C69-EEC1-B64B-BFA5-7E2819303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Lab: Transfer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A887D-16AC-5347-BDF9-DC9A9A69E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539277"/>
            <a:ext cx="10901602" cy="4329817"/>
          </a:xfrm>
        </p:spPr>
        <p:txBody>
          <a:bodyPr/>
          <a:lstStyle/>
          <a:p>
            <a:r>
              <a:rPr lang="en-US" dirty="0"/>
              <a:t>For image classification or other applications, training from scratch takes tremendous resources</a:t>
            </a:r>
          </a:p>
          <a:p>
            <a:r>
              <a:rPr lang="en-US" dirty="0"/>
              <a:t>Instead, can refine the VGG or other well trained networks for Task A (e.g. </a:t>
            </a:r>
            <a:r>
              <a:rPr lang="en-US" dirty="0" err="1"/>
              <a:t>imagenet</a:t>
            </a:r>
            <a:r>
              <a:rPr lang="en-US" dirty="0"/>
              <a:t>)</a:t>
            </a:r>
          </a:p>
          <a:p>
            <a:r>
              <a:rPr lang="en-US" dirty="0"/>
              <a:t>Build a new network for Task B</a:t>
            </a:r>
          </a:p>
          <a:p>
            <a:pPr lvl="1"/>
            <a:r>
              <a:rPr lang="en-US" dirty="0"/>
              <a:t>Use early layers from first network</a:t>
            </a:r>
          </a:p>
          <a:p>
            <a:pPr lvl="1"/>
            <a:r>
              <a:rPr lang="en-US" dirty="0"/>
              <a:t>Freeze those parameters</a:t>
            </a:r>
          </a:p>
          <a:p>
            <a:pPr lvl="1"/>
            <a:r>
              <a:rPr lang="en-US" dirty="0"/>
              <a:t>Only train small number of parameters at end</a:t>
            </a:r>
          </a:p>
          <a:p>
            <a:r>
              <a:rPr lang="en-US" dirty="0"/>
              <a:t>Greatly reduces number of parameters for Task B</a:t>
            </a:r>
          </a:p>
          <a:p>
            <a:r>
              <a:rPr lang="en-US" dirty="0"/>
              <a:t>Can be trained on ~1000 images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FA58C5-B713-394D-B640-3FED0BF57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79</a:t>
            </a:fld>
            <a:endParaRPr lang="en-US" dirty="0"/>
          </a:p>
        </p:txBody>
      </p:sp>
      <p:pic>
        <p:nvPicPr>
          <p:cNvPr id="3074" name="Picture 2" descr="Image result for transfer learning">
            <a:extLst>
              <a:ext uri="{FF2B5EF4-FFF2-40B4-BE49-F238E27FC236}">
                <a16:creationId xmlns:a16="http://schemas.microsoft.com/office/drawing/2014/main" id="{805AFDD3-9003-44D8-921F-543F6905DB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9570" y="2611355"/>
            <a:ext cx="3262845" cy="3257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40183C-3CC8-4DB1-8034-D424900B57B9}"/>
              </a:ext>
            </a:extLst>
          </p:cNvPr>
          <p:cNvSpPr txBox="1"/>
          <p:nvPr/>
        </p:nvSpPr>
        <p:spPr>
          <a:xfrm>
            <a:off x="10757408" y="3396734"/>
            <a:ext cx="769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Task 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620583-6156-4C0C-9506-868D87487BF7}"/>
              </a:ext>
            </a:extLst>
          </p:cNvPr>
          <p:cNvSpPr txBox="1"/>
          <p:nvPr/>
        </p:nvSpPr>
        <p:spPr>
          <a:xfrm>
            <a:off x="10740959" y="4949391"/>
            <a:ext cx="769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Task B</a:t>
            </a:r>
          </a:p>
        </p:txBody>
      </p:sp>
    </p:spTree>
    <p:extLst>
      <p:ext uri="{BB962C8B-B14F-4D97-AF65-F5344CB8AC3E}">
        <p14:creationId xmlns:p14="http://schemas.microsoft.com/office/powerpoint/2010/main" val="27686717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Motivation: ImageNet Large-Scale Visual Recognition Challenge (ILSVR)</a:t>
            </a:r>
          </a:p>
          <a:p>
            <a:r>
              <a:rPr lang="en-US" dirty="0"/>
              <a:t>Deep Networks  and Feature Hierarchies</a:t>
            </a:r>
          </a:p>
          <a:p>
            <a:r>
              <a:rPr lang="en-US" dirty="0"/>
              <a:t>2D convolutions</a:t>
            </a:r>
          </a:p>
          <a:p>
            <a:r>
              <a:rPr lang="en-US" dirty="0"/>
              <a:t>Convolutional neural networks</a:t>
            </a:r>
          </a:p>
          <a:p>
            <a:r>
              <a:rPr lang="en-US" dirty="0"/>
              <a:t>Creating and visualizing convolutional layers in </a:t>
            </a:r>
            <a:r>
              <a:rPr lang="en-US" dirty="0" err="1"/>
              <a:t>Keras</a:t>
            </a:r>
            <a:endParaRPr lang="en-US" dirty="0"/>
          </a:p>
          <a:p>
            <a:r>
              <a:rPr lang="en-US" dirty="0"/>
              <a:t>Training CNNs:  Backpropagation, Batch-norm, Dropout, etc.</a:t>
            </a:r>
          </a:p>
          <a:p>
            <a:r>
              <a:rPr lang="en-US" dirty="0"/>
              <a:t>Transfer Learning from Famous Pre-trained Networks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Arrow: Right 4"/>
          <p:cNvSpPr/>
          <p:nvPr/>
        </p:nvSpPr>
        <p:spPr>
          <a:xfrm>
            <a:off x="449163" y="1940113"/>
            <a:ext cx="791796" cy="3758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913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Review of Neural Networks: Hidden Layer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Recall that each hidden unit in a 2-layer neural net computes an </a:t>
                </a:r>
                <a:r>
                  <a:rPr lang="en-US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activation</a:t>
                </a:r>
              </a:p>
              <a:p>
                <a:pPr marL="0" indent="0">
                  <a:buNone/>
                </a:pPr>
                <a:r>
                  <a:rPr lang="en-US" b="0" dirty="0"/>
                  <a:t>		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u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𝑎𝑐𝑡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sup>
                        </m:sSup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  </m:t>
                    </m:r>
                  </m:oMath>
                </a14:m>
                <a:r>
                  <a:rPr lang="en-US" dirty="0"/>
                  <a:t>from linear score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Each hidden unit divides input space into two </a:t>
                </a:r>
                <a:r>
                  <a:rPr lang="en-US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half spaces</a:t>
                </a:r>
              </a:p>
              <a:p>
                <a:pPr lvl="1"/>
                <a:r>
                  <a:rPr lang="en-US" dirty="0"/>
                  <a:t>The half spaces are </a:t>
                </a:r>
                <a:r>
                  <a:rPr lang="en-US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linearly separated</a:t>
                </a:r>
              </a:p>
              <a:p>
                <a:pPr lvl="1"/>
                <a:r>
                  <a:rPr lang="en-US" dirty="0">
                    <a:solidFill>
                      <a:schemeClr val="tx1"/>
                    </a:solidFill>
                  </a:rPr>
                  <a:t>Figure shows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case with</a:t>
                </a:r>
                <a:r>
                  <a:rPr lang="en-US" b="1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=[</m:t>
                    </m:r>
                    <m:sSub>
                      <m:sSub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  <a:p>
                <a:r>
                  <a:rPr lang="en-US" dirty="0"/>
                  <a:t>We say that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dirty="0"/>
                  <a:t> is </a:t>
                </a:r>
                <a:r>
                  <a:rPr lang="en-US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tuned </a:t>
                </a:r>
                <a:r>
                  <a:rPr lang="en-US" dirty="0"/>
                  <a:t>to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𝒘</m:t>
                    </m:r>
                  </m:oMath>
                </a14:m>
                <a:r>
                  <a:rPr lang="en-US" dirty="0"/>
                  <a:t>:</a:t>
                </a:r>
              </a:p>
              <a:p>
                <a:pPr lvl="1"/>
                <a:r>
                  <a:rPr lang="en-US" dirty="0"/>
                  <a:t>Output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dirty="0"/>
                  <a:t> is largest when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dirty="0"/>
                  <a:t> is largest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b="1" i="1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‖"/>
                        <m:endChr m:val="‖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d>
                    <m:d>
                      <m:dPr>
                        <m:begChr m:val="‖"/>
                        <m:endChr m:val="‖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So, output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dirty="0"/>
                  <a:t> is largest when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=0⇒</m:t>
                    </m:r>
                  </m:oMath>
                </a14:m>
                <a:r>
                  <a:rPr lang="en-US" dirty="0"/>
                  <a:t> Input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𝒘</m:t>
                    </m:r>
                  </m:oMath>
                </a14:m>
                <a:endParaRPr lang="en-US" b="1" dirty="0"/>
              </a:p>
              <a:p>
                <a:pPr lvl="1"/>
                <a:r>
                  <a:rPr lang="en-US" dirty="0"/>
                  <a:t>Thus, input should be aligned with weights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𝒘</m:t>
                    </m:r>
                  </m:oMath>
                </a14:m>
                <a:endParaRPr lang="en-US" b="1" dirty="0"/>
              </a:p>
              <a:p>
                <a:endParaRPr lang="en-US" b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55" t="-15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9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7864" y="2639190"/>
            <a:ext cx="2838920" cy="2971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2955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51239</TotalTime>
  <Words>3499</Words>
  <Application>Microsoft Office PowerPoint</Application>
  <PresentationFormat>Widescreen</PresentationFormat>
  <Paragraphs>756</Paragraphs>
  <Slides>79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79</vt:i4>
      </vt:variant>
    </vt:vector>
  </HeadingPairs>
  <TitlesOfParts>
    <vt:vector size="86" baseType="lpstr">
      <vt:lpstr>Arial</vt:lpstr>
      <vt:lpstr>Calibri</vt:lpstr>
      <vt:lpstr>Cambria Math</vt:lpstr>
      <vt:lpstr>Courier New</vt:lpstr>
      <vt:lpstr>medium-content-sans-serif-font</vt:lpstr>
      <vt:lpstr>Wingdings</vt:lpstr>
      <vt:lpstr>Retrospect</vt:lpstr>
      <vt:lpstr>Unit 10. Convolutional and  Deep Neural Networks</vt:lpstr>
      <vt:lpstr>Outline</vt:lpstr>
      <vt:lpstr>Dataset Pre-2009</vt:lpstr>
      <vt:lpstr>ImageNet (2009) </vt:lpstr>
      <vt:lpstr>ILSVRC </vt:lpstr>
      <vt:lpstr>Deep Networks Enter in 2012</vt:lpstr>
      <vt:lpstr>Alex Net</vt:lpstr>
      <vt:lpstr>Outline</vt:lpstr>
      <vt:lpstr>Review of Neural Networks: Hidden Layer</vt:lpstr>
      <vt:lpstr>Review of Neural Networks: Output Layer</vt:lpstr>
      <vt:lpstr>What about a More Complicated Region?</vt:lpstr>
      <vt:lpstr>Use Multiple Layers</vt:lpstr>
      <vt:lpstr>Can you Classify This?</vt:lpstr>
      <vt:lpstr>Build a Deep Neural Network</vt:lpstr>
      <vt:lpstr>Biological Inspiration</vt:lpstr>
      <vt:lpstr>History and Why Now?</vt:lpstr>
      <vt:lpstr>Outline</vt:lpstr>
      <vt:lpstr>Local Features</vt:lpstr>
      <vt:lpstr>Local Features</vt:lpstr>
      <vt:lpstr>Localization via “Correlation”</vt:lpstr>
      <vt:lpstr>Terminology</vt:lpstr>
      <vt:lpstr>Boundary Conditions</vt:lpstr>
      <vt:lpstr>Boundary Conditions Illustrated</vt:lpstr>
      <vt:lpstr>2D Convolution Example with Valid Mode</vt:lpstr>
      <vt:lpstr>Example Convolution in Python</vt:lpstr>
      <vt:lpstr>Ex 1. Convolution for Local Averaging</vt:lpstr>
      <vt:lpstr>Illustration of Boundary Conditions</vt:lpstr>
      <vt:lpstr>Averaging vs. Gaussian Filtering</vt:lpstr>
      <vt:lpstr>Ex 2.  Convolution for Edge Detection</vt:lpstr>
      <vt:lpstr>Edge Detection using Sobel Filter</vt:lpstr>
      <vt:lpstr>Outline</vt:lpstr>
      <vt:lpstr>Classic CNN Structure</vt:lpstr>
      <vt:lpstr>Tensors</vt:lpstr>
      <vt:lpstr>What Do Convolutional Layers Do?</vt:lpstr>
      <vt:lpstr>Subsampling and Pooling</vt:lpstr>
      <vt:lpstr>Max Pooling Illustrated</vt:lpstr>
      <vt:lpstr>What Dense Layers Do?</vt:lpstr>
      <vt:lpstr>Convolution vs Fully Connected</vt:lpstr>
      <vt:lpstr>Outline</vt:lpstr>
      <vt:lpstr>Creating Convolutional Layers in Keras</vt:lpstr>
      <vt:lpstr>Example 1:  Gradients of a BW image</vt:lpstr>
      <vt:lpstr>Create a Layer in Keras</vt:lpstr>
      <vt:lpstr>Set the Weights</vt:lpstr>
      <vt:lpstr>Perform Convolution in Keras</vt:lpstr>
      <vt:lpstr>Example 2:  Color Input</vt:lpstr>
      <vt:lpstr>Create the Layer in Keras</vt:lpstr>
      <vt:lpstr>Set the Weights</vt:lpstr>
      <vt:lpstr>Perform Convolution</vt:lpstr>
      <vt:lpstr>First Layer Filters in AlexNet</vt:lpstr>
      <vt:lpstr>Outline</vt:lpstr>
      <vt:lpstr>Indexing Multi-Layer Networks</vt:lpstr>
      <vt:lpstr>Back-Propagation in Convolutional Layers</vt:lpstr>
      <vt:lpstr>Gradient Details</vt:lpstr>
      <vt:lpstr>Gradient With Respect to Weights</vt:lpstr>
      <vt:lpstr>GPUs</vt:lpstr>
      <vt:lpstr>Batch Normalization</vt:lpstr>
      <vt:lpstr>Batch Normalization</vt:lpstr>
      <vt:lpstr>DropOut</vt:lpstr>
      <vt:lpstr>Data Augmentation</vt:lpstr>
      <vt:lpstr>CIFAR10 Demo</vt:lpstr>
      <vt:lpstr>Outline</vt:lpstr>
      <vt:lpstr>Pre-Trained Networks</vt:lpstr>
      <vt:lpstr>VGG16</vt:lpstr>
      <vt:lpstr>GoogleLeNet / Inception-v1</vt:lpstr>
      <vt:lpstr>Residual Networks</vt:lpstr>
      <vt:lpstr>Other Networks in the Deep Learning Zoo</vt:lpstr>
      <vt:lpstr>Loading the Pre-Trained Network</vt:lpstr>
      <vt:lpstr>Display the Network</vt:lpstr>
      <vt:lpstr>Get Some Test Images</vt:lpstr>
      <vt:lpstr>Make Predictions </vt:lpstr>
      <vt:lpstr>ImageNet Classification can be Hard</vt:lpstr>
      <vt:lpstr>Intermediate Layers</vt:lpstr>
      <vt:lpstr>Output of first few convolution layers</vt:lpstr>
      <vt:lpstr>Output of higher layers </vt:lpstr>
      <vt:lpstr>Try It Yourself!</vt:lpstr>
      <vt:lpstr>Autoencoder</vt:lpstr>
      <vt:lpstr>Demo: Autoencoder for image denoising</vt:lpstr>
      <vt:lpstr>Other Applications of autoencoders</vt:lpstr>
      <vt:lpstr>Lab: Transfer Learning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Sundeep Rangan</dc:creator>
  <cp:lastModifiedBy>Sundeep Rangan</cp:lastModifiedBy>
  <cp:revision>736</cp:revision>
  <cp:lastPrinted>2018-04-08T23:42:36Z</cp:lastPrinted>
  <dcterms:created xsi:type="dcterms:W3CDTF">2015-03-22T11:15:32Z</dcterms:created>
  <dcterms:modified xsi:type="dcterms:W3CDTF">2019-04-08T04:24:06Z</dcterms:modified>
</cp:coreProperties>
</file>